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8.xml" ContentType="application/vnd.openxmlformats-officedocument.theme+xml"/>
  <Override PartName="/ppt/slideLayouts/slideLayout71.xml" ContentType="application/vnd.openxmlformats-officedocument.presentationml.slideLayout+xml"/>
  <Override PartName="/ppt/tableStyles.xml" ContentType="application/vnd.openxmlformats-officedocument.presentationml.tableStyle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theme/theme21.xml" ContentType="application/vnd.openxmlformats-officedocument.them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9.xml" ContentType="application/vnd.openxmlformats-officedocument.them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notesSlides/notesSlide8.xml" ContentType="application/vnd.openxmlformats-officedocument.presentationml.notesSlide+xml"/>
  <Override PartName="/ppt/theme/theme22.xml" ContentType="application/vnd.openxmlformats-officedocument.them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theme/theme11.xml" ContentType="application/vnd.openxmlformats-officedocument.them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theme/theme23.xml" ContentType="application/vnd.openxmlformats-officedocument.theme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7.xml" ContentType="application/vnd.openxmlformats-officedocument.theme+xml"/>
  <Override PartName="/ppt/slideMasters/slideMaster21.xml" ContentType="application/vnd.openxmlformats-officedocument.presentationml.slideMaster+xml"/>
  <Override PartName="/ppt/theme/theme24.xml" ContentType="application/vnd.openxmlformats-officedocument.them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4.xml" ContentType="application/vnd.openxmlformats-officedocument.them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172" r:id="rId1"/>
    <p:sldMasterId id="2147485620" r:id="rId2"/>
    <p:sldMasterId id="2147485746" r:id="rId3"/>
    <p:sldMasterId id="2147485800" r:id="rId4"/>
    <p:sldMasterId id="2147485805" r:id="rId5"/>
    <p:sldMasterId id="2147485825" r:id="rId6"/>
    <p:sldMasterId id="2147485892" r:id="rId7"/>
    <p:sldMasterId id="2147485910" r:id="rId8"/>
    <p:sldMasterId id="2147485920" r:id="rId9"/>
    <p:sldMasterId id="2147485932" r:id="rId10"/>
    <p:sldMasterId id="2147485938" r:id="rId11"/>
    <p:sldMasterId id="2147485942" r:id="rId12"/>
    <p:sldMasterId id="2147485973" r:id="rId13"/>
    <p:sldMasterId id="2147485978" r:id="rId14"/>
    <p:sldMasterId id="2147485980" r:id="rId15"/>
    <p:sldMasterId id="2147485990" r:id="rId16"/>
    <p:sldMasterId id="2147485994" r:id="rId17"/>
    <p:sldMasterId id="2147485996" r:id="rId18"/>
    <p:sldMasterId id="2147486006" r:id="rId19"/>
    <p:sldMasterId id="2147486016" r:id="rId20"/>
    <p:sldMasterId id="2147486027" r:id="rId21"/>
    <p:sldMasterId id="2147486030" r:id="rId22"/>
  </p:sldMasterIdLst>
  <p:notesMasterIdLst>
    <p:notesMasterId r:id="rId95"/>
  </p:notesMasterIdLst>
  <p:handoutMasterIdLst>
    <p:handoutMasterId r:id="rId96"/>
  </p:handoutMasterIdLst>
  <p:sldIdLst>
    <p:sldId id="1264" r:id="rId23"/>
    <p:sldId id="1235" r:id="rId24"/>
    <p:sldId id="841" r:id="rId25"/>
    <p:sldId id="1265" r:id="rId26"/>
    <p:sldId id="1194" r:id="rId27"/>
    <p:sldId id="1196" r:id="rId28"/>
    <p:sldId id="1197" r:id="rId29"/>
    <p:sldId id="1228" r:id="rId30"/>
    <p:sldId id="1229" r:id="rId31"/>
    <p:sldId id="1236" r:id="rId32"/>
    <p:sldId id="1307" r:id="rId33"/>
    <p:sldId id="1309" r:id="rId34"/>
    <p:sldId id="1314" r:id="rId35"/>
    <p:sldId id="1315" r:id="rId36"/>
    <p:sldId id="1310" r:id="rId37"/>
    <p:sldId id="1256" r:id="rId38"/>
    <p:sldId id="1257" r:id="rId39"/>
    <p:sldId id="1259" r:id="rId40"/>
    <p:sldId id="1316" r:id="rId41"/>
    <p:sldId id="1317" r:id="rId42"/>
    <p:sldId id="1253" r:id="rId43"/>
    <p:sldId id="1247" r:id="rId44"/>
    <p:sldId id="1248" r:id="rId45"/>
    <p:sldId id="1249" r:id="rId46"/>
    <p:sldId id="1250" r:id="rId47"/>
    <p:sldId id="1266" r:id="rId48"/>
    <p:sldId id="1220" r:id="rId49"/>
    <p:sldId id="1217" r:id="rId50"/>
    <p:sldId id="1223" r:id="rId51"/>
    <p:sldId id="1260" r:id="rId52"/>
    <p:sldId id="1267" r:id="rId53"/>
    <p:sldId id="1201" r:id="rId54"/>
    <p:sldId id="1202" r:id="rId55"/>
    <p:sldId id="1203" r:id="rId56"/>
    <p:sldId id="1204" r:id="rId57"/>
    <p:sldId id="1205" r:id="rId58"/>
    <p:sldId id="1206" r:id="rId59"/>
    <p:sldId id="1207" r:id="rId60"/>
    <p:sldId id="1232" r:id="rId61"/>
    <p:sldId id="1208" r:id="rId62"/>
    <p:sldId id="1209" r:id="rId63"/>
    <p:sldId id="1210" r:id="rId64"/>
    <p:sldId id="1231" r:id="rId65"/>
    <p:sldId id="1268" r:id="rId66"/>
    <p:sldId id="1302" r:id="rId67"/>
    <p:sldId id="1303" r:id="rId68"/>
    <p:sldId id="1269" r:id="rId69"/>
    <p:sldId id="1299" r:id="rId70"/>
    <p:sldId id="1300" r:id="rId71"/>
    <p:sldId id="1301" r:id="rId72"/>
    <p:sldId id="1271" r:id="rId73"/>
    <p:sldId id="1272" r:id="rId74"/>
    <p:sldId id="1273" r:id="rId75"/>
    <p:sldId id="1275" r:id="rId76"/>
    <p:sldId id="1276" r:id="rId77"/>
    <p:sldId id="1312" r:id="rId78"/>
    <p:sldId id="1313" r:id="rId79"/>
    <p:sldId id="1277" r:id="rId80"/>
    <p:sldId id="1281" r:id="rId81"/>
    <p:sldId id="1285" r:id="rId82"/>
    <p:sldId id="1288" r:id="rId83"/>
    <p:sldId id="1289" r:id="rId84"/>
    <p:sldId id="1290" r:id="rId85"/>
    <p:sldId id="1291" r:id="rId86"/>
    <p:sldId id="1292" r:id="rId87"/>
    <p:sldId id="1295" r:id="rId88"/>
    <p:sldId id="1296" r:id="rId89"/>
    <p:sldId id="1305" r:id="rId90"/>
    <p:sldId id="1306" r:id="rId91"/>
    <p:sldId id="1298" r:id="rId92"/>
    <p:sldId id="1311" r:id="rId93"/>
    <p:sldId id="611" r:id="rId9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00CC"/>
    <a:srgbClr val="B9FFFF"/>
    <a:srgbClr val="FFFF66"/>
    <a:srgbClr val="000000"/>
    <a:srgbClr val="000066"/>
    <a:srgbClr val="006699"/>
    <a:srgbClr val="336699"/>
    <a:srgbClr val="FFFFCC"/>
    <a:srgbClr val="0041C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5" autoAdjust="0"/>
    <p:restoredTop sz="94699" autoAdjust="0"/>
  </p:normalViewPr>
  <p:slideViewPr>
    <p:cSldViewPr>
      <p:cViewPr varScale="1">
        <p:scale>
          <a:sx n="88" d="100"/>
          <a:sy n="88" d="100"/>
        </p:scale>
        <p:origin x="-9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4"/>
    </p:cViewPr>
  </p:sorterViewPr>
  <p:notesViewPr>
    <p:cSldViewPr>
      <p:cViewPr varScale="1">
        <p:scale>
          <a:sx n="33" d="100"/>
          <a:sy n="33" d="100"/>
        </p:scale>
        <p:origin x="-159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76" Type="http://schemas.openxmlformats.org/officeDocument/2006/relationships/slide" Target="slides/slide54.xml"/><Relationship Id="rId84" Type="http://schemas.openxmlformats.org/officeDocument/2006/relationships/slide" Target="slides/slide62.xml"/><Relationship Id="rId89" Type="http://schemas.openxmlformats.org/officeDocument/2006/relationships/slide" Target="slides/slide67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92" Type="http://schemas.openxmlformats.org/officeDocument/2006/relationships/slide" Target="slides/slide7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87" Type="http://schemas.openxmlformats.org/officeDocument/2006/relationships/slide" Target="slides/slide65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90" Type="http://schemas.openxmlformats.org/officeDocument/2006/relationships/slide" Target="slides/slide68.xml"/><Relationship Id="rId95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77" Type="http://schemas.openxmlformats.org/officeDocument/2006/relationships/slide" Target="slides/slide55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80" Type="http://schemas.openxmlformats.org/officeDocument/2006/relationships/slide" Target="slides/slide58.xml"/><Relationship Id="rId85" Type="http://schemas.openxmlformats.org/officeDocument/2006/relationships/slide" Target="slides/slide63.xml"/><Relationship Id="rId93" Type="http://schemas.openxmlformats.org/officeDocument/2006/relationships/slide" Target="slides/slide71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slide" Target="slides/slide61.xml"/><Relationship Id="rId88" Type="http://schemas.openxmlformats.org/officeDocument/2006/relationships/slide" Target="slides/slide66.xml"/><Relationship Id="rId91" Type="http://schemas.openxmlformats.org/officeDocument/2006/relationships/slide" Target="slides/slide69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slide" Target="slides/slide64.xml"/><Relationship Id="rId94" Type="http://schemas.openxmlformats.org/officeDocument/2006/relationships/slide" Target="slides/slide72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F4FFD861-3C57-4EBB-ABEC-C4E84015A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97138DDF-2F98-4E10-AEAB-60246CEA7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38DDF-2F98-4E10-AEAB-60246CEA71D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d-ID" smtClean="0">
              <a:latin typeface="Arial" pitchFamily="34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3B7A31-1FF5-4ED4-8368-33CCCE563303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54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d-ID" smtClean="0">
              <a:latin typeface="Arial" pitchFamily="34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3B7A31-1FF5-4ED4-8368-33CCCE563303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55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38DDF-2F98-4E10-AEAB-60246CEA71DC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38DDF-2F98-4E10-AEAB-60246CEA71DC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38DDF-2F98-4E10-AEAB-60246CEA71D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645508-75CB-419D-B8EF-E3F5539A332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d-ID" smtClean="0">
              <a:latin typeface="Arial" pitchFamily="34" charset="0"/>
            </a:endParaRPr>
          </a:p>
        </p:txBody>
      </p:sp>
      <p:sp>
        <p:nvSpPr>
          <p:cNvPr id="95236" name="Slide Number Placeholder 3"/>
          <p:cNvSpPr txBox="1">
            <a:spLocks noGrp="1"/>
          </p:cNvSpPr>
          <p:nvPr/>
        </p:nvSpPr>
        <p:spPr bwMode="auto">
          <a:xfrm>
            <a:off x="3885410" y="8684330"/>
            <a:ext cx="2971002" cy="458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10" rIns="91419" bIns="45710" anchor="b"/>
          <a:lstStyle/>
          <a:p>
            <a:pPr algn="r"/>
            <a:fld id="{919D5884-BC14-4253-8491-DE85F0E6030D}" type="slidenum">
              <a:rPr lang="en-US" sz="1200">
                <a:solidFill>
                  <a:srgbClr val="000000"/>
                </a:solidFill>
              </a:rPr>
              <a:pPr algn="r"/>
              <a:t>10</a:t>
            </a:fld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d-ID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8ACFA-9376-4BA0-B1FB-12E2B06AFA7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76305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8ACFA-9376-4BA0-B1FB-12E2B06AFA7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842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38DDF-2F98-4E10-AEAB-60246CEA71D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d-ID" smtClean="0">
              <a:latin typeface="Arial" pitchFamily="34" charset="0"/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</p:spPr>
        <p:txBody>
          <a:bodyPr lIns="91428" tIns="45714" rIns="91428" bIns="45714"/>
          <a:lstStyle/>
          <a:p>
            <a:fld id="{FAFD9F7C-D816-4176-A2F6-0FD83C97B8F1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52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0271D-DAAD-4932-82BF-6FD2FC7C2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7563" y="6543675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8A8F79-66D6-4877-9DCF-7D76ACD91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2" descr="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6195973"/>
            <a:ext cx="571504" cy="61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642911" y="6281760"/>
            <a:ext cx="164307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dirty="0" smtClean="0">
                <a:solidFill>
                  <a:schemeClr val="bg1"/>
                </a:solidFill>
                <a:latin typeface="Franklin Gothic Demi" pitchFamily="34" charset="0"/>
              </a:rPr>
              <a:t>BAPPEDA </a:t>
            </a:r>
            <a:r>
              <a:rPr lang="en-US" sz="1200" dirty="0" err="1" smtClean="0">
                <a:solidFill>
                  <a:schemeClr val="bg1"/>
                </a:solidFill>
                <a:latin typeface="Franklin Gothic Demi" pitchFamily="34" charset="0"/>
              </a:rPr>
              <a:t>Provinsi</a:t>
            </a:r>
            <a:r>
              <a:rPr lang="en-US" sz="1200" dirty="0" smtClean="0">
                <a:solidFill>
                  <a:schemeClr val="bg1"/>
                </a:solidFill>
                <a:latin typeface="Franklin Gothic Demi" pitchFamily="34" charset="0"/>
              </a:rPr>
              <a:t> Sumatera Barat</a:t>
            </a:r>
            <a:endParaRPr lang="en-US" sz="1200" dirty="0">
              <a:solidFill>
                <a:schemeClr val="bg1"/>
              </a:solidFill>
              <a:latin typeface="Franklin Gothic Demi" pitchFamily="34" charset="0"/>
            </a:endParaRPr>
          </a:p>
        </p:txBody>
      </p:sp>
      <p:sp>
        <p:nvSpPr>
          <p:cNvPr id="7" name="Diagonal Stripe 6"/>
          <p:cNvSpPr/>
          <p:nvPr userDrawn="1"/>
        </p:nvSpPr>
        <p:spPr>
          <a:xfrm>
            <a:off x="0" y="-1"/>
            <a:ext cx="714348" cy="752475"/>
          </a:xfrm>
          <a:prstGeom prst="diagStripe">
            <a:avLst/>
          </a:prstGeom>
          <a:solidFill>
            <a:srgbClr val="00FF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2" descr="https://encrypted-tbn1.gstatic.com/images?q=tbn:ANd9GcQxjIg4GfbRUnJpGlNlwS6BMC0r9uJG5pXZ1jRCZJAKKY52HUiU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58" y="5715016"/>
            <a:ext cx="500042" cy="50004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32" y="6400824"/>
            <a:ext cx="1905000" cy="457200"/>
          </a:xfrm>
        </p:spPr>
        <p:txBody>
          <a:bodyPr/>
          <a:lstStyle/>
          <a:p>
            <a:fld id="{EC32BB28-85B7-42F8-9E1B-2CA697B9AA18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7" name="Diagonal Stripe 6"/>
          <p:cNvSpPr/>
          <p:nvPr userDrawn="1"/>
        </p:nvSpPr>
        <p:spPr>
          <a:xfrm>
            <a:off x="0" y="-1"/>
            <a:ext cx="714348" cy="752475"/>
          </a:xfrm>
          <a:prstGeom prst="diagStripe">
            <a:avLst/>
          </a:prstGeom>
          <a:solidFill>
            <a:srgbClr val="00FF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2" descr="https://encrypted-tbn1.gstatic.com/images?q=tbn:ANd9GcQxjIg4GfbRUnJpGlNlwS6BMC0r9uJG5pXZ1jRCZJAKKY52HUi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43958" y="5715016"/>
            <a:ext cx="500042" cy="50004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604" y="274638"/>
            <a:ext cx="7016195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604" y="1443836"/>
            <a:ext cx="7016195" cy="4275740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29454" y="6421463"/>
            <a:ext cx="2133600" cy="365125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434" y="44521"/>
            <a:ext cx="599353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9391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0B5F1-84A2-444B-9336-968968ECB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CE3FB-AA56-4759-B430-F0A8550FC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F41E2-DC8E-4F71-BB91-8A4C63565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E6695-63A6-4950-9AFF-244438800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18F4A-B9FF-4147-8E1D-00B08F5D1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875B4-FDA3-4FD6-BCC6-22810BBC9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262476-1DB2-4F0B-BFAC-CA83A3FD7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792C6-2C41-4BDE-BC43-B4D847BC4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9D575-BD0D-42A6-95CF-99FCC6C42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270EE-B3E9-4D2B-BFD7-101DD6CAE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32369-439E-42C8-80A2-02CBC1185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97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97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E95E1-4215-4B3D-9BFC-9DF7DE3DA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7563" y="6543675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8A8F79-66D6-4877-9DCF-7D76ACD91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2" descr="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6195973"/>
            <a:ext cx="571504" cy="61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642911" y="6281760"/>
            <a:ext cx="164307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dirty="0" smtClean="0">
                <a:solidFill>
                  <a:schemeClr val="bg1"/>
                </a:solidFill>
                <a:latin typeface="Franklin Gothic Demi" pitchFamily="34" charset="0"/>
              </a:rPr>
              <a:t>BAPPEDA </a:t>
            </a:r>
            <a:r>
              <a:rPr lang="en-US" sz="1200" dirty="0" err="1" smtClean="0">
                <a:solidFill>
                  <a:schemeClr val="bg1"/>
                </a:solidFill>
                <a:latin typeface="Franklin Gothic Demi" pitchFamily="34" charset="0"/>
              </a:rPr>
              <a:t>Provinsi</a:t>
            </a:r>
            <a:r>
              <a:rPr lang="en-US" sz="1200" dirty="0" smtClean="0">
                <a:solidFill>
                  <a:schemeClr val="bg1"/>
                </a:solidFill>
                <a:latin typeface="Franklin Gothic Demi" pitchFamily="34" charset="0"/>
              </a:rPr>
              <a:t> Sumatera Barat</a:t>
            </a:r>
            <a:endParaRPr lang="en-US" sz="1200" dirty="0">
              <a:solidFill>
                <a:schemeClr val="bg1"/>
              </a:solidFill>
              <a:latin typeface="Franklin Gothic Demi" pitchFamily="34" charset="0"/>
            </a:endParaRPr>
          </a:p>
        </p:txBody>
      </p:sp>
      <p:sp>
        <p:nvSpPr>
          <p:cNvPr id="7" name="Diagonal Stripe 6"/>
          <p:cNvSpPr/>
          <p:nvPr userDrawn="1"/>
        </p:nvSpPr>
        <p:spPr>
          <a:xfrm>
            <a:off x="0" y="-1"/>
            <a:ext cx="714348" cy="752475"/>
          </a:xfrm>
          <a:prstGeom prst="diagStripe">
            <a:avLst/>
          </a:prstGeom>
          <a:solidFill>
            <a:srgbClr val="00FF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2" descr="https://encrypted-tbn1.gstatic.com/images?q=tbn:ANd9GcQxjIg4GfbRUnJpGlNlwS6BMC0r9uJG5pXZ1jRCZJAKKY52HUiU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58" y="5715016"/>
            <a:ext cx="500042" cy="50004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32" y="6400824"/>
            <a:ext cx="1905000" cy="457200"/>
          </a:xfrm>
        </p:spPr>
        <p:txBody>
          <a:bodyPr/>
          <a:lstStyle/>
          <a:p>
            <a:fld id="{EC32BB28-85B7-42F8-9E1B-2CA697B9AA18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7" name="Diagonal Stripe 6"/>
          <p:cNvSpPr/>
          <p:nvPr userDrawn="1"/>
        </p:nvSpPr>
        <p:spPr>
          <a:xfrm>
            <a:off x="0" y="-1"/>
            <a:ext cx="714348" cy="752475"/>
          </a:xfrm>
          <a:prstGeom prst="diagStripe">
            <a:avLst/>
          </a:prstGeom>
          <a:solidFill>
            <a:srgbClr val="00FF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2" descr="https://encrypted-tbn1.gstatic.com/images?q=tbn:ANd9GcQxjIg4GfbRUnJpGlNlwS6BMC0r9uJG5pXZ1jRCZJAKKY52HUi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43958" y="5715016"/>
            <a:ext cx="500042" cy="50004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7563" y="6543675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8A8F79-66D6-4877-9DCF-7D76ACD91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2" descr="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6195973"/>
            <a:ext cx="571504" cy="61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642911" y="6281760"/>
            <a:ext cx="164307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dirty="0" smtClean="0">
                <a:solidFill>
                  <a:schemeClr val="bg1"/>
                </a:solidFill>
                <a:latin typeface="Franklin Gothic Demi" pitchFamily="34" charset="0"/>
              </a:rPr>
              <a:t>BAPPEDA </a:t>
            </a:r>
            <a:r>
              <a:rPr lang="en-US" sz="1200" dirty="0" err="1" smtClean="0">
                <a:solidFill>
                  <a:schemeClr val="bg1"/>
                </a:solidFill>
                <a:latin typeface="Franklin Gothic Demi" pitchFamily="34" charset="0"/>
              </a:rPr>
              <a:t>Provinsi</a:t>
            </a:r>
            <a:r>
              <a:rPr lang="en-US" sz="1200" dirty="0" smtClean="0">
                <a:solidFill>
                  <a:schemeClr val="bg1"/>
                </a:solidFill>
                <a:latin typeface="Franklin Gothic Demi" pitchFamily="34" charset="0"/>
              </a:rPr>
              <a:t> Sumatera Barat</a:t>
            </a:r>
            <a:endParaRPr lang="en-US" sz="1200" dirty="0">
              <a:solidFill>
                <a:schemeClr val="bg1"/>
              </a:solidFill>
              <a:latin typeface="Franklin Gothic Demi" pitchFamily="34" charset="0"/>
            </a:endParaRPr>
          </a:p>
        </p:txBody>
      </p:sp>
      <p:sp>
        <p:nvSpPr>
          <p:cNvPr id="7" name="Diagonal Stripe 6"/>
          <p:cNvSpPr/>
          <p:nvPr userDrawn="1"/>
        </p:nvSpPr>
        <p:spPr>
          <a:xfrm>
            <a:off x="0" y="-1"/>
            <a:ext cx="714348" cy="752475"/>
          </a:xfrm>
          <a:prstGeom prst="diagStripe">
            <a:avLst/>
          </a:prstGeom>
          <a:solidFill>
            <a:srgbClr val="00FF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2" descr="https://encrypted-tbn1.gstatic.com/images?q=tbn:ANd9GcQxjIg4GfbRUnJpGlNlwS6BMC0r9uJG5pXZ1jRCZJAKKY52HUiU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58" y="5715016"/>
            <a:ext cx="500042" cy="50004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32" y="6400824"/>
            <a:ext cx="1905000" cy="457200"/>
          </a:xfrm>
        </p:spPr>
        <p:txBody>
          <a:bodyPr/>
          <a:lstStyle/>
          <a:p>
            <a:fld id="{EC32BB28-85B7-42F8-9E1B-2CA697B9AA18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7" name="Diagonal Stripe 6"/>
          <p:cNvSpPr/>
          <p:nvPr userDrawn="1"/>
        </p:nvSpPr>
        <p:spPr>
          <a:xfrm>
            <a:off x="0" y="-1"/>
            <a:ext cx="714348" cy="752475"/>
          </a:xfrm>
          <a:prstGeom prst="diagStripe">
            <a:avLst/>
          </a:prstGeom>
          <a:solidFill>
            <a:srgbClr val="00FF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2" descr="https://encrypted-tbn1.gstatic.com/images?q=tbn:ANd9GcQxjIg4GfbRUnJpGlNlwS6BMC0r9uJG5pXZ1jRCZJAKKY52HUi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43958" y="5715016"/>
            <a:ext cx="500042" cy="50004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117" y="500063"/>
            <a:ext cx="7319597" cy="487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49408" y="6434141"/>
            <a:ext cx="838200" cy="2619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1E4242D-00C0-4D36-ACFE-A7CC44F21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381000" y="6534150"/>
            <a:ext cx="1905000" cy="2619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78D67C34-06BC-4770-B056-5E6AD37BC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89A97869-4381-4B78-83DB-1F6DF1A35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3E2F372C-CD4C-42CE-9470-242435834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4FE09008-1D27-4E1D-9653-60D078F1A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D467D212-5A24-4B33-BED0-2057639946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5EC90C53-193E-48DE-9535-4F3EB19DC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SmartArt graphic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7DF60179-4B85-459A-AE8D-660C9987A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985919" y="6441173"/>
            <a:ext cx="2133600" cy="476250"/>
          </a:xfrm>
          <a:ln/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434AF908-6DB4-4513-ABB7-BB6C35C93A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483-D269-4839-86B3-1DE724156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>
          <a:xfrm>
            <a:off x="6853908" y="6363673"/>
            <a:ext cx="21336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2093D8B-79EE-4C3A-B97C-C66BDA986F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753061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>
          <a:xfrm>
            <a:off x="6853908" y="6363673"/>
            <a:ext cx="21336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2093D8B-79EE-4C3A-B97C-C66BDA986F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753061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298" y="274638"/>
            <a:ext cx="6550503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5774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67525" y="6421444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E0A2EA2-1B13-4C61-8D00-7EB452EEC8F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78D67C34-06BC-4770-B056-5E6AD37BC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89A97869-4381-4B78-83DB-1F6DF1A35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3E2F372C-CD4C-42CE-9470-242435834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4FE09008-1D27-4E1D-9653-60D078F1A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D467D212-5A24-4B33-BED0-2057639946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5EC90C53-193E-48DE-9535-4F3EB19DC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SmartArt graphic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7DF60179-4B85-459A-AE8D-660C9987A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22629" y="6386743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AF908-6DB4-4513-ABB7-BB6C35C93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>
          <a:xfrm>
            <a:off x="6853908" y="6363705"/>
            <a:ext cx="21336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2093D8B-79EE-4C3A-B97C-C66BDA986F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7530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0484-96B7-4FBF-987D-D9A93B20C16D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384" y="6421495"/>
            <a:ext cx="21336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35F09553-D2F9-4BF0-BBB6-394C9EFC10F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78D67C34-06BC-4770-B056-5E6AD37BC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2" descr="C:\ktr gub.jpg"/>
          <p:cNvPicPr>
            <a:picLocks noChangeAspect="1" noChangeArrowheads="1"/>
          </p:cNvPicPr>
          <p:nvPr userDrawn="1"/>
        </p:nvPicPr>
        <p:blipFill>
          <a:blip r:embed="rId2" cstate="print"/>
          <a:srcRect r="40001" b="11763"/>
          <a:stretch>
            <a:fillRect/>
          </a:stretch>
        </p:blipFill>
        <p:spPr bwMode="auto">
          <a:xfrm flipH="1">
            <a:off x="8429652" y="1"/>
            <a:ext cx="714348" cy="1000109"/>
          </a:xfrm>
          <a:prstGeom prst="snipRoundRect">
            <a:avLst>
              <a:gd name="adj1" fmla="val 0"/>
              <a:gd name="adj2" fmla="val 50000"/>
            </a:avLst>
          </a:prstGeom>
          <a:noFill/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89A97869-4381-4B78-83DB-1F6DF1A35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3E2F372C-CD4C-42CE-9470-242435834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5EDEC-058B-46BA-8C46-6E786B4DF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4FE09008-1D27-4E1D-9653-60D078F1A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D467D212-5A24-4B33-BED0-2057639946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5EC90C53-193E-48DE-9535-4F3EB19DC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SmartArt graphic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7DF60179-4B85-459A-AE8D-660C9987A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AF908-6DB4-4513-ABB7-BB6C35C93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78D67C34-06BC-4770-B056-5E6AD37BC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89A97869-4381-4B78-83DB-1F6DF1A35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3E2F372C-CD4C-42CE-9470-242435834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4FE09008-1D27-4E1D-9653-60D078F1A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7563" y="6543675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8A8F79-66D6-4877-9DCF-7D76ACD91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2" descr="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6195973"/>
            <a:ext cx="571504" cy="61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642911" y="6281760"/>
            <a:ext cx="164307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dirty="0" smtClean="0">
                <a:solidFill>
                  <a:schemeClr val="bg1"/>
                </a:solidFill>
                <a:latin typeface="Franklin Gothic Demi" pitchFamily="34" charset="0"/>
              </a:rPr>
              <a:t>BAPPEDA </a:t>
            </a:r>
            <a:r>
              <a:rPr lang="en-US" sz="1200" dirty="0" err="1" smtClean="0">
                <a:solidFill>
                  <a:schemeClr val="bg1"/>
                </a:solidFill>
                <a:latin typeface="Franklin Gothic Demi" pitchFamily="34" charset="0"/>
              </a:rPr>
              <a:t>Provinsi</a:t>
            </a:r>
            <a:r>
              <a:rPr lang="en-US" sz="1200" dirty="0" smtClean="0">
                <a:solidFill>
                  <a:schemeClr val="bg1"/>
                </a:solidFill>
                <a:latin typeface="Franklin Gothic Demi" pitchFamily="34" charset="0"/>
              </a:rPr>
              <a:t> Sumatera Barat</a:t>
            </a:r>
            <a:endParaRPr lang="en-US" sz="1200" dirty="0">
              <a:solidFill>
                <a:schemeClr val="bg1"/>
              </a:solidFill>
              <a:latin typeface="Franklin Gothic Demi" pitchFamily="34" charset="0"/>
            </a:endParaRPr>
          </a:p>
        </p:txBody>
      </p:sp>
      <p:sp>
        <p:nvSpPr>
          <p:cNvPr id="7" name="Diagonal Stripe 6"/>
          <p:cNvSpPr/>
          <p:nvPr userDrawn="1"/>
        </p:nvSpPr>
        <p:spPr>
          <a:xfrm>
            <a:off x="0" y="-1"/>
            <a:ext cx="714348" cy="752475"/>
          </a:xfrm>
          <a:prstGeom prst="diagStripe">
            <a:avLst/>
          </a:prstGeom>
          <a:solidFill>
            <a:srgbClr val="00FF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2" descr="https://encrypted-tbn1.gstatic.com/images?q=tbn:ANd9GcQxjIg4GfbRUnJpGlNlwS6BMC0r9uJG5pXZ1jRCZJAKKY52HUiU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58" y="5715016"/>
            <a:ext cx="500042" cy="50004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D467D212-5A24-4B33-BED0-2057639946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5EC90C53-193E-48DE-9535-4F3EB19DC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SmartArt graphic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7DF60179-4B85-459A-AE8D-660C9987A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AF908-6DB4-4513-ABB7-BB6C35C93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78D67C34-06BC-4770-B056-5E6AD37BC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89A97869-4381-4B78-83DB-1F6DF1A35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3E2F372C-CD4C-42CE-9470-242435834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5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4FE09008-1D27-4E1D-9653-60D078F1A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D467D212-5A24-4B33-BED0-2057639946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32" y="6400824"/>
            <a:ext cx="1905000" cy="457200"/>
          </a:xfrm>
        </p:spPr>
        <p:txBody>
          <a:bodyPr/>
          <a:lstStyle/>
          <a:p>
            <a:fld id="{EC32BB28-85B7-42F8-9E1B-2CA697B9AA18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7" name="Diagonal Stripe 6"/>
          <p:cNvSpPr/>
          <p:nvPr userDrawn="1"/>
        </p:nvSpPr>
        <p:spPr>
          <a:xfrm>
            <a:off x="0" y="-1"/>
            <a:ext cx="714348" cy="752475"/>
          </a:xfrm>
          <a:prstGeom prst="diagStripe">
            <a:avLst/>
          </a:prstGeom>
          <a:solidFill>
            <a:srgbClr val="00FF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2" descr="https://encrypted-tbn1.gstatic.com/images?q=tbn:ANd9GcQxjIg4GfbRUnJpGlNlwS6BMC0r9uJG5pXZ1jRCZJAKKY52HUi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43958" y="5715016"/>
            <a:ext cx="500042" cy="50004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5EC90C53-193E-48DE-9535-4F3EB19DC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7" y="284163"/>
            <a:ext cx="6734175" cy="944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SmartArt graphic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v"/>
              <a:defRPr b="1">
                <a:latin typeface="Franklin Gothic Medium" pitchFamily="34" charset="0"/>
                <a:ea typeface="-햇살M" pitchFamily="18" charset="-127"/>
              </a:defRPr>
            </a:lvl1pPr>
          </a:lstStyle>
          <a:p>
            <a:pPr>
              <a:defRPr/>
            </a:pPr>
            <a:fld id="{7DF60179-4B85-459A-AE8D-660C9987A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985919" y="6441173"/>
            <a:ext cx="2133600" cy="476250"/>
          </a:xfrm>
          <a:ln/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434AF908-6DB4-4513-ABB7-BB6C35C93A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483-D269-4839-86B3-1DE724156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55" y="215904"/>
            <a:ext cx="45243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24689" y="63293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685DE-01E2-40AD-B7AF-FB8F34A05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>
          <a:xfrm>
            <a:off x="6853908" y="6363705"/>
            <a:ext cx="21336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2093D8B-79EE-4C3A-B97C-C66BDA986F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530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384" y="6421463"/>
            <a:ext cx="21336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35F09553-D2F9-4BF0-BBB6-394C9EFC10F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C208-C1C0-4F6A-A962-AA7B120C91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8963" y="6492877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A3DA50C-7CD5-432F-8595-F5D280CE511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5.emf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4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6.emf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5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6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18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6.emf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69.xml"/><Relationship Id="rId10" Type="http://schemas.openxmlformats.org/officeDocument/2006/relationships/theme" Target="../theme/theme19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theme" Target="../theme/theme20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15.emf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.jpeg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7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9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E8A188C6-1156-4A64-9B64-82C7E6F2E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15251" y="2643190"/>
            <a:ext cx="1344613" cy="71437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47F28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73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>
                <a:solidFill>
                  <a:srgbClr val="4DE3E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rgbClr val="4DE3E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D6B74649-BD6F-4A2F-9C0D-A7D159E7B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33" r:id="rId1"/>
    <p:sldLayoutId id="2147485934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99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99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99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>
                <a:solidFill>
                  <a:srgbClr val="4DE3E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rgbClr val="4DE3E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D6B74649-BD6F-4A2F-9C0D-A7D159E7B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39" r:id="rId1"/>
    <p:sldLayoutId id="214748594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99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99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99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 userDrawn="1"/>
        </p:nvSpPr>
        <p:spPr bwMode="gray">
          <a:xfrm>
            <a:off x="295277" y="342900"/>
            <a:ext cx="8848725" cy="6515100"/>
          </a:xfrm>
          <a:custGeom>
            <a:avLst/>
            <a:gdLst/>
            <a:ahLst/>
            <a:cxnLst>
              <a:cxn ang="0">
                <a:pos x="5574" y="4104"/>
              </a:cxn>
              <a:cxn ang="0">
                <a:pos x="5574" y="24"/>
              </a:cxn>
              <a:cxn ang="0">
                <a:pos x="4194" y="24"/>
              </a:cxn>
              <a:cxn ang="0">
                <a:pos x="2310" y="24"/>
              </a:cxn>
              <a:cxn ang="0">
                <a:pos x="144" y="42"/>
              </a:cxn>
              <a:cxn ang="0">
                <a:pos x="16" y="202"/>
              </a:cxn>
              <a:cxn ang="0">
                <a:pos x="16" y="835"/>
              </a:cxn>
              <a:cxn ang="0">
                <a:pos x="12" y="2700"/>
              </a:cxn>
              <a:cxn ang="0">
                <a:pos x="6" y="4104"/>
              </a:cxn>
              <a:cxn ang="0">
                <a:pos x="5574" y="4104"/>
              </a:cxn>
            </a:cxnLst>
            <a:rect l="0" t="0" r="r" b="b"/>
            <a:pathLst>
              <a:path w="5574" h="4104">
                <a:moveTo>
                  <a:pt x="5574" y="4104"/>
                </a:moveTo>
                <a:lnTo>
                  <a:pt x="5574" y="24"/>
                </a:lnTo>
                <a:cubicBezTo>
                  <a:pt x="4920" y="0"/>
                  <a:pt x="4738" y="24"/>
                  <a:pt x="4194" y="24"/>
                </a:cubicBezTo>
                <a:cubicBezTo>
                  <a:pt x="3650" y="24"/>
                  <a:pt x="2983" y="29"/>
                  <a:pt x="2310" y="24"/>
                </a:cubicBezTo>
                <a:cubicBezTo>
                  <a:pt x="1637" y="19"/>
                  <a:pt x="520" y="18"/>
                  <a:pt x="144" y="42"/>
                </a:cubicBezTo>
                <a:cubicBezTo>
                  <a:pt x="24" y="60"/>
                  <a:pt x="20" y="67"/>
                  <a:pt x="16" y="202"/>
                </a:cubicBezTo>
                <a:cubicBezTo>
                  <a:pt x="12" y="337"/>
                  <a:pt x="15" y="418"/>
                  <a:pt x="16" y="835"/>
                </a:cubicBezTo>
                <a:cubicBezTo>
                  <a:pt x="13" y="1258"/>
                  <a:pt x="12" y="2156"/>
                  <a:pt x="12" y="2700"/>
                </a:cubicBezTo>
                <a:cubicBezTo>
                  <a:pt x="12" y="3244"/>
                  <a:pt x="0" y="3600"/>
                  <a:pt x="6" y="4104"/>
                </a:cubicBezTo>
                <a:cubicBezTo>
                  <a:pt x="2790" y="4104"/>
                  <a:pt x="5574" y="4104"/>
                  <a:pt x="5574" y="4104"/>
                </a:cubicBezTo>
                <a:close/>
              </a:path>
            </a:pathLst>
          </a:custGeom>
          <a:gradFill rotWithShape="1">
            <a:gsLst>
              <a:gs pos="15000">
                <a:srgbClr val="E6E6E6">
                  <a:alpha val="21000"/>
                </a:srgbClr>
              </a:gs>
              <a:gs pos="100000">
                <a:srgbClr val="E6E6E6">
                  <a:gamma/>
                  <a:tint val="0"/>
                  <a:invGamma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-햇살M" pitchFamily="18" charset="-127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gray">
          <a:xfrm>
            <a:off x="328613" y="4"/>
            <a:ext cx="8821737" cy="314325"/>
          </a:xfrm>
          <a:custGeom>
            <a:avLst/>
            <a:gdLst/>
            <a:ahLst/>
            <a:cxnLst>
              <a:cxn ang="0">
                <a:pos x="5553" y="0"/>
              </a:cxn>
              <a:cxn ang="0">
                <a:pos x="5553" y="150"/>
              </a:cxn>
              <a:cxn ang="0">
                <a:pos x="4585" y="186"/>
              </a:cxn>
              <a:cxn ang="0">
                <a:pos x="2246" y="180"/>
              </a:cxn>
              <a:cxn ang="0">
                <a:pos x="960" y="180"/>
              </a:cxn>
              <a:cxn ang="0">
                <a:pos x="76" y="198"/>
              </a:cxn>
              <a:cxn ang="0">
                <a:pos x="1" y="153"/>
              </a:cxn>
              <a:cxn ang="0">
                <a:pos x="1" y="0"/>
              </a:cxn>
              <a:cxn ang="0">
                <a:pos x="5553" y="0"/>
              </a:cxn>
            </a:cxnLst>
            <a:rect l="0" t="0" r="r" b="b"/>
            <a:pathLst>
              <a:path w="5557" h="198">
                <a:moveTo>
                  <a:pt x="5553" y="0"/>
                </a:moveTo>
                <a:lnTo>
                  <a:pt x="5553" y="150"/>
                </a:lnTo>
                <a:cubicBezTo>
                  <a:pt x="5557" y="144"/>
                  <a:pt x="5136" y="181"/>
                  <a:pt x="4585" y="186"/>
                </a:cubicBezTo>
                <a:cubicBezTo>
                  <a:pt x="4034" y="191"/>
                  <a:pt x="2849" y="170"/>
                  <a:pt x="2246" y="180"/>
                </a:cubicBezTo>
                <a:cubicBezTo>
                  <a:pt x="1643" y="190"/>
                  <a:pt x="1319" y="178"/>
                  <a:pt x="960" y="180"/>
                </a:cubicBezTo>
                <a:cubicBezTo>
                  <a:pt x="601" y="182"/>
                  <a:pt x="238" y="198"/>
                  <a:pt x="76" y="198"/>
                </a:cubicBezTo>
                <a:cubicBezTo>
                  <a:pt x="28" y="198"/>
                  <a:pt x="1" y="153"/>
                  <a:pt x="1" y="153"/>
                </a:cubicBezTo>
                <a:cubicBezTo>
                  <a:pt x="1" y="153"/>
                  <a:pt x="0" y="83"/>
                  <a:pt x="1" y="0"/>
                </a:cubicBezTo>
                <a:lnTo>
                  <a:pt x="5553" y="0"/>
                </a:lnTo>
                <a:close/>
              </a:path>
            </a:pathLst>
          </a:custGeom>
          <a:solidFill>
            <a:schemeClr val="hlink">
              <a:alpha val="7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-햇살M" pitchFamily="18" charset="-127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1586" y="393700"/>
            <a:ext cx="242888" cy="6469063"/>
          </a:xfrm>
          <a:custGeom>
            <a:avLst/>
            <a:gdLst/>
            <a:ahLst/>
            <a:cxnLst>
              <a:cxn ang="0">
                <a:pos x="0" y="4061"/>
              </a:cxn>
              <a:cxn ang="0">
                <a:pos x="145" y="4064"/>
              </a:cxn>
              <a:cxn ang="0">
                <a:pos x="149" y="3364"/>
              </a:cxn>
              <a:cxn ang="0">
                <a:pos x="137" y="1651"/>
              </a:cxn>
              <a:cxn ang="0">
                <a:pos x="139" y="710"/>
              </a:cxn>
              <a:cxn ang="0">
                <a:pos x="136" y="65"/>
              </a:cxn>
              <a:cxn ang="0">
                <a:pos x="102" y="18"/>
              </a:cxn>
              <a:cxn ang="0">
                <a:pos x="1" y="7"/>
              </a:cxn>
              <a:cxn ang="0">
                <a:pos x="0" y="4061"/>
              </a:cxn>
            </a:cxnLst>
            <a:rect l="0" t="0" r="r" b="b"/>
            <a:pathLst>
              <a:path w="153" h="4067">
                <a:moveTo>
                  <a:pt x="0" y="4061"/>
                </a:moveTo>
                <a:lnTo>
                  <a:pt x="145" y="4064"/>
                </a:lnTo>
                <a:cubicBezTo>
                  <a:pt x="141" y="4067"/>
                  <a:pt x="145" y="3766"/>
                  <a:pt x="149" y="3364"/>
                </a:cubicBezTo>
                <a:cubicBezTo>
                  <a:pt x="153" y="2962"/>
                  <a:pt x="143" y="2090"/>
                  <a:pt x="137" y="1651"/>
                </a:cubicBezTo>
                <a:cubicBezTo>
                  <a:pt x="131" y="1212"/>
                  <a:pt x="138" y="971"/>
                  <a:pt x="139" y="710"/>
                </a:cubicBezTo>
                <a:cubicBezTo>
                  <a:pt x="141" y="448"/>
                  <a:pt x="136" y="184"/>
                  <a:pt x="136" y="65"/>
                </a:cubicBezTo>
                <a:cubicBezTo>
                  <a:pt x="136" y="30"/>
                  <a:pt x="102" y="18"/>
                  <a:pt x="102" y="18"/>
                </a:cubicBezTo>
                <a:cubicBezTo>
                  <a:pt x="41" y="0"/>
                  <a:pt x="1" y="7"/>
                  <a:pt x="1" y="7"/>
                </a:cubicBezTo>
                <a:lnTo>
                  <a:pt x="0" y="4061"/>
                </a:lnTo>
                <a:close/>
              </a:path>
            </a:pathLst>
          </a:custGeom>
          <a:solidFill>
            <a:schemeClr val="folHlink">
              <a:alpha val="7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-햇살M" pitchFamily="18" charset="-127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gray">
          <a:xfrm>
            <a:off x="-3175" y="6"/>
            <a:ext cx="247650" cy="32702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50" y="0"/>
              </a:cxn>
              <a:cxn ang="0">
                <a:pos x="144" y="149"/>
              </a:cxn>
              <a:cxn ang="0">
                <a:pos x="87" y="197"/>
              </a:cxn>
              <a:cxn ang="0">
                <a:pos x="0" y="197"/>
              </a:cxn>
              <a:cxn ang="0">
                <a:pos x="2" y="0"/>
              </a:cxn>
            </a:cxnLst>
            <a:rect l="0" t="0" r="r" b="b"/>
            <a:pathLst>
              <a:path w="156" h="206">
                <a:moveTo>
                  <a:pt x="2" y="0"/>
                </a:moveTo>
                <a:lnTo>
                  <a:pt x="150" y="0"/>
                </a:lnTo>
                <a:cubicBezTo>
                  <a:pt x="156" y="71"/>
                  <a:pt x="144" y="149"/>
                  <a:pt x="144" y="149"/>
                </a:cubicBezTo>
                <a:cubicBezTo>
                  <a:pt x="133" y="181"/>
                  <a:pt x="111" y="189"/>
                  <a:pt x="87" y="197"/>
                </a:cubicBezTo>
                <a:cubicBezTo>
                  <a:pt x="44" y="206"/>
                  <a:pt x="0" y="197"/>
                  <a:pt x="0" y="197"/>
                </a:cubicBezTo>
                <a:lnTo>
                  <a:pt x="2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-햇살M" pitchFamily="18" charset="-127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latinLnBrk="0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0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0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2D49467D-7425-474B-892F-F4E75E425385}" type="slidenum">
              <a:rPr lang="en-US"/>
              <a:pPr fontAlgn="auto">
                <a:spcAft>
                  <a:spcPts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5483" name="Title 1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1014" y="-1587"/>
            <a:ext cx="1604962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4" name="Picture 2" descr="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8589" y="79379"/>
            <a:ext cx="40481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7" name="Picture 1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28384" y="43544"/>
            <a:ext cx="106257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43" r:id="rId1"/>
    <p:sldLayoutId id="2147485944" r:id="rId2"/>
    <p:sldLayoutId id="2147485945" r:id="rId3"/>
    <p:sldLayoutId id="2147485946" r:id="rId4"/>
    <p:sldLayoutId id="2147485947" r:id="rId5"/>
    <p:sldLayoutId id="2147485948" r:id="rId6"/>
    <p:sldLayoutId id="2147485949" r:id="rId7"/>
    <p:sldLayoutId id="2147485950" r:id="rId8"/>
    <p:sldLayoutId id="2147485951" r:id="rId9"/>
    <p:sldLayoutId id="2147485952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69562" y="142852"/>
            <a:ext cx="8801100" cy="6585944"/>
          </a:xfrm>
          <a:prstGeom prst="roundRect">
            <a:avLst>
              <a:gd name="adj" fmla="val 2238"/>
            </a:avLst>
          </a:prstGeom>
          <a:gradFill rotWithShape="1">
            <a:gsLst>
              <a:gs pos="0">
                <a:schemeClr val="bg1">
                  <a:satMod val="300000"/>
                </a:schemeClr>
              </a:gs>
              <a:gs pos="35000">
                <a:schemeClr val="bg1">
                  <a:satMod val="300000"/>
                  <a:alpha val="87000"/>
                </a:schemeClr>
              </a:gs>
              <a:gs pos="50000">
                <a:schemeClr val="bg1">
                  <a:satMod val="300000"/>
                  <a:alpha val="92000"/>
                </a:schemeClr>
              </a:gs>
              <a:gs pos="60000">
                <a:schemeClr val="bg1">
                  <a:satMod val="300000"/>
                  <a:alpha val="89000"/>
                </a:schemeClr>
              </a:gs>
              <a:gs pos="100000">
                <a:schemeClr val="bg1">
                  <a:satMod val="300000"/>
                  <a:alpha val="55000"/>
                </a:schemeClr>
              </a:gs>
            </a:gsLst>
            <a:lin ang="5400000" scaled="1"/>
          </a:gradFill>
          <a:ln>
            <a:noFill/>
          </a:ln>
          <a:effectLst>
            <a:outerShdw blurRad="63500" dist="45720" dir="5400000" algn="t" rotWithShape="0">
              <a:schemeClr val="bg2">
                <a:shade val="30000"/>
                <a:satMod val="250000"/>
                <a:alpha val="90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500000"/>
            </a:lightRig>
          </a:scene3d>
          <a:sp3d contourW="6350" prstMaterial="powder">
            <a:bevelT w="50800" h="63500"/>
            <a:contourClr>
              <a:schemeClr val="bg2">
                <a:shade val="90000"/>
                <a:lumMod val="55000"/>
              </a:schemeClr>
            </a:contourClr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id-ID" smtClean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0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1506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889A7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1506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8889A7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cs typeface="Arial" pitchFamily="34" charset="0"/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1506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889A7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DE8DC6-63EA-40C2-A275-ADA925C05A63}" type="slidenum">
              <a:rPr lang="en-U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914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74" r:id="rId1"/>
    <p:sldLayoutId id="2147485975" r:id="rId2"/>
    <p:sldLayoutId id="2147485977" r:id="rId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defPPr>
        <a:defRPr sz="4400">
          <a:solidFill>
            <a:schemeClr val="tx2">
              <a:shade val="80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5300" b="1" kern="1200" dirty="0">
          <a:solidFill>
            <a:srgbClr val="171B73"/>
          </a:solidFill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45720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758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1031875" indent="-228600" algn="l" rtl="0" eaLnBrk="0" fontAlgn="base" hangingPunct="0">
        <a:spcBef>
          <a:spcPct val="20000"/>
        </a:spcBef>
        <a:spcAft>
          <a:spcPct val="0"/>
        </a:spcAft>
        <a:buClr>
          <a:srgbClr val="C43D1F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296988" indent="-228600" algn="l" rtl="0" eaLnBrk="0" fontAlgn="base" hangingPunct="0">
        <a:spcBef>
          <a:spcPct val="20000"/>
        </a:spcBef>
        <a:spcAft>
          <a:spcPct val="0"/>
        </a:spcAft>
        <a:buClr>
          <a:srgbClr val="B42469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7B309B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5pPr>
      <a:lvl6pPr marL="1810512" indent="-228600" algn="l" eaLnBrk="1" hangingPunct="1">
        <a:buClr>
          <a:schemeClr val="accent6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207568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340864" indent="-228600" algn="l" eaLnBrk="1" hangingPunct="1">
        <a:buClr>
          <a:schemeClr val="accent2"/>
        </a:buClr>
        <a:buFont typeface="Wingdings 2" pitchFamily="18" charset="2"/>
        <a:buChar char=""/>
        <a:defRPr sz="1600" baseline="0">
          <a:latin typeface="+mn-lt"/>
        </a:defRPr>
      </a:lvl8pPr>
      <a:lvl9pPr marL="2596896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BAACB4B-0A0E-4CCC-B9A4-A8AAA35BF8C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79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 userDrawn="1"/>
        </p:nvSpPr>
        <p:spPr bwMode="gray">
          <a:xfrm>
            <a:off x="295277" y="342900"/>
            <a:ext cx="8848725" cy="6515100"/>
          </a:xfrm>
          <a:custGeom>
            <a:avLst/>
            <a:gdLst/>
            <a:ahLst/>
            <a:cxnLst>
              <a:cxn ang="0">
                <a:pos x="5574" y="4104"/>
              </a:cxn>
              <a:cxn ang="0">
                <a:pos x="5574" y="24"/>
              </a:cxn>
              <a:cxn ang="0">
                <a:pos x="4194" y="24"/>
              </a:cxn>
              <a:cxn ang="0">
                <a:pos x="2310" y="24"/>
              </a:cxn>
              <a:cxn ang="0">
                <a:pos x="144" y="42"/>
              </a:cxn>
              <a:cxn ang="0">
                <a:pos x="16" y="202"/>
              </a:cxn>
              <a:cxn ang="0">
                <a:pos x="16" y="835"/>
              </a:cxn>
              <a:cxn ang="0">
                <a:pos x="12" y="2700"/>
              </a:cxn>
              <a:cxn ang="0">
                <a:pos x="6" y="4104"/>
              </a:cxn>
              <a:cxn ang="0">
                <a:pos x="5574" y="4104"/>
              </a:cxn>
            </a:cxnLst>
            <a:rect l="0" t="0" r="r" b="b"/>
            <a:pathLst>
              <a:path w="5574" h="4104">
                <a:moveTo>
                  <a:pt x="5574" y="4104"/>
                </a:moveTo>
                <a:lnTo>
                  <a:pt x="5574" y="24"/>
                </a:lnTo>
                <a:cubicBezTo>
                  <a:pt x="4920" y="0"/>
                  <a:pt x="4738" y="24"/>
                  <a:pt x="4194" y="24"/>
                </a:cubicBezTo>
                <a:cubicBezTo>
                  <a:pt x="3650" y="24"/>
                  <a:pt x="2983" y="29"/>
                  <a:pt x="2310" y="24"/>
                </a:cubicBezTo>
                <a:cubicBezTo>
                  <a:pt x="1637" y="19"/>
                  <a:pt x="520" y="18"/>
                  <a:pt x="144" y="42"/>
                </a:cubicBezTo>
                <a:cubicBezTo>
                  <a:pt x="24" y="60"/>
                  <a:pt x="20" y="67"/>
                  <a:pt x="16" y="202"/>
                </a:cubicBezTo>
                <a:cubicBezTo>
                  <a:pt x="12" y="337"/>
                  <a:pt x="15" y="418"/>
                  <a:pt x="16" y="835"/>
                </a:cubicBezTo>
                <a:cubicBezTo>
                  <a:pt x="13" y="1258"/>
                  <a:pt x="12" y="2156"/>
                  <a:pt x="12" y="2700"/>
                </a:cubicBezTo>
                <a:cubicBezTo>
                  <a:pt x="12" y="3244"/>
                  <a:pt x="0" y="3600"/>
                  <a:pt x="6" y="4104"/>
                </a:cubicBezTo>
                <a:cubicBezTo>
                  <a:pt x="2790" y="4104"/>
                  <a:pt x="5574" y="4104"/>
                  <a:pt x="5574" y="4104"/>
                </a:cubicBezTo>
                <a:close/>
              </a:path>
            </a:pathLst>
          </a:custGeom>
          <a:gradFill rotWithShape="1">
            <a:gsLst>
              <a:gs pos="15000">
                <a:srgbClr val="E6E6E6">
                  <a:alpha val="21000"/>
                </a:srgbClr>
              </a:gs>
              <a:gs pos="100000">
                <a:srgbClr val="E6E6E6">
                  <a:gamma/>
                  <a:tint val="0"/>
                  <a:invGamma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-햇살M" pitchFamily="18" charset="-127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gray">
          <a:xfrm>
            <a:off x="328613" y="31"/>
            <a:ext cx="8821737" cy="314325"/>
          </a:xfrm>
          <a:custGeom>
            <a:avLst/>
            <a:gdLst/>
            <a:ahLst/>
            <a:cxnLst>
              <a:cxn ang="0">
                <a:pos x="5553" y="0"/>
              </a:cxn>
              <a:cxn ang="0">
                <a:pos x="5553" y="150"/>
              </a:cxn>
              <a:cxn ang="0">
                <a:pos x="4585" y="186"/>
              </a:cxn>
              <a:cxn ang="0">
                <a:pos x="2246" y="180"/>
              </a:cxn>
              <a:cxn ang="0">
                <a:pos x="960" y="180"/>
              </a:cxn>
              <a:cxn ang="0">
                <a:pos x="76" y="198"/>
              </a:cxn>
              <a:cxn ang="0">
                <a:pos x="1" y="153"/>
              </a:cxn>
              <a:cxn ang="0">
                <a:pos x="1" y="0"/>
              </a:cxn>
              <a:cxn ang="0">
                <a:pos x="5553" y="0"/>
              </a:cxn>
            </a:cxnLst>
            <a:rect l="0" t="0" r="r" b="b"/>
            <a:pathLst>
              <a:path w="5557" h="198">
                <a:moveTo>
                  <a:pt x="5553" y="0"/>
                </a:moveTo>
                <a:lnTo>
                  <a:pt x="5553" y="150"/>
                </a:lnTo>
                <a:cubicBezTo>
                  <a:pt x="5557" y="144"/>
                  <a:pt x="5136" y="181"/>
                  <a:pt x="4585" y="186"/>
                </a:cubicBezTo>
                <a:cubicBezTo>
                  <a:pt x="4034" y="191"/>
                  <a:pt x="2849" y="170"/>
                  <a:pt x="2246" y="180"/>
                </a:cubicBezTo>
                <a:cubicBezTo>
                  <a:pt x="1643" y="190"/>
                  <a:pt x="1319" y="178"/>
                  <a:pt x="960" y="180"/>
                </a:cubicBezTo>
                <a:cubicBezTo>
                  <a:pt x="601" y="182"/>
                  <a:pt x="238" y="198"/>
                  <a:pt x="76" y="198"/>
                </a:cubicBezTo>
                <a:cubicBezTo>
                  <a:pt x="28" y="198"/>
                  <a:pt x="1" y="153"/>
                  <a:pt x="1" y="153"/>
                </a:cubicBezTo>
                <a:cubicBezTo>
                  <a:pt x="1" y="153"/>
                  <a:pt x="0" y="83"/>
                  <a:pt x="1" y="0"/>
                </a:cubicBezTo>
                <a:lnTo>
                  <a:pt x="5553" y="0"/>
                </a:lnTo>
                <a:close/>
              </a:path>
            </a:pathLst>
          </a:custGeom>
          <a:solidFill>
            <a:schemeClr val="hlink">
              <a:alpha val="7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-햇살M" pitchFamily="18" charset="-127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1586" y="393700"/>
            <a:ext cx="242888" cy="6469063"/>
          </a:xfrm>
          <a:custGeom>
            <a:avLst/>
            <a:gdLst/>
            <a:ahLst/>
            <a:cxnLst>
              <a:cxn ang="0">
                <a:pos x="0" y="4061"/>
              </a:cxn>
              <a:cxn ang="0">
                <a:pos x="145" y="4064"/>
              </a:cxn>
              <a:cxn ang="0">
                <a:pos x="149" y="3364"/>
              </a:cxn>
              <a:cxn ang="0">
                <a:pos x="137" y="1651"/>
              </a:cxn>
              <a:cxn ang="0">
                <a:pos x="139" y="710"/>
              </a:cxn>
              <a:cxn ang="0">
                <a:pos x="136" y="65"/>
              </a:cxn>
              <a:cxn ang="0">
                <a:pos x="102" y="18"/>
              </a:cxn>
              <a:cxn ang="0">
                <a:pos x="1" y="7"/>
              </a:cxn>
              <a:cxn ang="0">
                <a:pos x="0" y="4061"/>
              </a:cxn>
            </a:cxnLst>
            <a:rect l="0" t="0" r="r" b="b"/>
            <a:pathLst>
              <a:path w="153" h="4067">
                <a:moveTo>
                  <a:pt x="0" y="4061"/>
                </a:moveTo>
                <a:lnTo>
                  <a:pt x="145" y="4064"/>
                </a:lnTo>
                <a:cubicBezTo>
                  <a:pt x="141" y="4067"/>
                  <a:pt x="145" y="3766"/>
                  <a:pt x="149" y="3364"/>
                </a:cubicBezTo>
                <a:cubicBezTo>
                  <a:pt x="153" y="2962"/>
                  <a:pt x="143" y="2090"/>
                  <a:pt x="137" y="1651"/>
                </a:cubicBezTo>
                <a:cubicBezTo>
                  <a:pt x="131" y="1212"/>
                  <a:pt x="138" y="971"/>
                  <a:pt x="139" y="710"/>
                </a:cubicBezTo>
                <a:cubicBezTo>
                  <a:pt x="141" y="448"/>
                  <a:pt x="136" y="184"/>
                  <a:pt x="136" y="65"/>
                </a:cubicBezTo>
                <a:cubicBezTo>
                  <a:pt x="136" y="30"/>
                  <a:pt x="102" y="18"/>
                  <a:pt x="102" y="18"/>
                </a:cubicBezTo>
                <a:cubicBezTo>
                  <a:pt x="41" y="0"/>
                  <a:pt x="1" y="7"/>
                  <a:pt x="1" y="7"/>
                </a:cubicBezTo>
                <a:lnTo>
                  <a:pt x="0" y="4061"/>
                </a:lnTo>
                <a:close/>
              </a:path>
            </a:pathLst>
          </a:custGeom>
          <a:solidFill>
            <a:schemeClr val="folHlink">
              <a:alpha val="7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-햇살M" pitchFamily="18" charset="-127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gray">
          <a:xfrm>
            <a:off x="-3175" y="32"/>
            <a:ext cx="247650" cy="32702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50" y="0"/>
              </a:cxn>
              <a:cxn ang="0">
                <a:pos x="144" y="149"/>
              </a:cxn>
              <a:cxn ang="0">
                <a:pos x="87" y="197"/>
              </a:cxn>
              <a:cxn ang="0">
                <a:pos x="0" y="197"/>
              </a:cxn>
              <a:cxn ang="0">
                <a:pos x="2" y="0"/>
              </a:cxn>
            </a:cxnLst>
            <a:rect l="0" t="0" r="r" b="b"/>
            <a:pathLst>
              <a:path w="156" h="206">
                <a:moveTo>
                  <a:pt x="2" y="0"/>
                </a:moveTo>
                <a:lnTo>
                  <a:pt x="150" y="0"/>
                </a:lnTo>
                <a:cubicBezTo>
                  <a:pt x="156" y="71"/>
                  <a:pt x="144" y="149"/>
                  <a:pt x="144" y="149"/>
                </a:cubicBezTo>
                <a:cubicBezTo>
                  <a:pt x="133" y="181"/>
                  <a:pt x="111" y="189"/>
                  <a:pt x="87" y="197"/>
                </a:cubicBezTo>
                <a:cubicBezTo>
                  <a:pt x="44" y="206"/>
                  <a:pt x="0" y="197"/>
                  <a:pt x="0" y="197"/>
                </a:cubicBezTo>
                <a:lnTo>
                  <a:pt x="2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-햇살M" pitchFamily="18" charset="-127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latinLnBrk="0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0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0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2D49467D-7425-474B-892F-F4E75E425385}" type="slidenum">
              <a:rPr lang="en-US"/>
              <a:pPr fontAlgn="auto">
                <a:spcAft>
                  <a:spcPts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5483" name="Title 1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1014" y="-1587"/>
            <a:ext cx="1604962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4" name="Picture 2" descr="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8589" y="79406"/>
            <a:ext cx="40481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00406" y="64395"/>
            <a:ext cx="96013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srgbClr val="21C5FF">
                <a:alpha val="40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81" r:id="rId1"/>
    <p:sldLayoutId id="2147485982" r:id="rId2"/>
    <p:sldLayoutId id="2147485983" r:id="rId3"/>
    <p:sldLayoutId id="2147485984" r:id="rId4"/>
    <p:sldLayoutId id="2147485985" r:id="rId5"/>
    <p:sldLayoutId id="2147485986" r:id="rId6"/>
    <p:sldLayoutId id="2147485987" r:id="rId7"/>
    <p:sldLayoutId id="2147485988" r:id="rId8"/>
    <p:sldLayoutId id="2147485989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69562" y="142852"/>
            <a:ext cx="8801100" cy="6585944"/>
          </a:xfrm>
          <a:prstGeom prst="roundRect">
            <a:avLst>
              <a:gd name="adj" fmla="val 2238"/>
            </a:avLst>
          </a:prstGeom>
          <a:gradFill rotWithShape="1">
            <a:gsLst>
              <a:gs pos="0">
                <a:schemeClr val="bg1">
                  <a:satMod val="300000"/>
                </a:schemeClr>
              </a:gs>
              <a:gs pos="35000">
                <a:schemeClr val="bg1">
                  <a:satMod val="300000"/>
                  <a:alpha val="87000"/>
                </a:schemeClr>
              </a:gs>
              <a:gs pos="50000">
                <a:schemeClr val="bg1">
                  <a:satMod val="300000"/>
                  <a:alpha val="92000"/>
                </a:schemeClr>
              </a:gs>
              <a:gs pos="60000">
                <a:schemeClr val="bg1">
                  <a:satMod val="300000"/>
                  <a:alpha val="89000"/>
                </a:schemeClr>
              </a:gs>
              <a:gs pos="100000">
                <a:schemeClr val="bg1">
                  <a:satMod val="300000"/>
                  <a:alpha val="55000"/>
                </a:schemeClr>
              </a:gs>
            </a:gsLst>
            <a:lin ang="5400000" scaled="1"/>
          </a:gradFill>
          <a:ln>
            <a:noFill/>
          </a:ln>
          <a:effectLst>
            <a:outerShdw blurRad="63500" dist="45720" dir="5400000" algn="t" rotWithShape="0">
              <a:schemeClr val="bg2">
                <a:shade val="30000"/>
                <a:satMod val="250000"/>
                <a:alpha val="90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500000"/>
            </a:lightRig>
          </a:scene3d>
          <a:sp3d contourW="6350" prstMaterial="powder">
            <a:bevelT w="50800" h="63500"/>
            <a:contourClr>
              <a:schemeClr val="bg2">
                <a:shade val="90000"/>
                <a:lumMod val="55000"/>
              </a:schemeClr>
            </a:contourClr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id-ID" smtClean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0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15097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889A7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15097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8889A7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cs typeface="Arial" pitchFamily="34" charset="0"/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15097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889A7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DE8DC6-63EA-40C2-A275-ADA925C05A63}" type="slidenum">
              <a:rPr lang="en-U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914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91" r:id="rId1"/>
    <p:sldLayoutId id="2147485992" r:id="rId2"/>
    <p:sldLayoutId id="2147485993" r:id="rId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defPPr>
        <a:defRPr sz="4400">
          <a:solidFill>
            <a:schemeClr val="tx2">
              <a:shade val="80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5300" b="1" kern="1200" dirty="0">
          <a:solidFill>
            <a:srgbClr val="171B73"/>
          </a:solidFill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45720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758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1031875" indent="-228600" algn="l" rtl="0" eaLnBrk="0" fontAlgn="base" hangingPunct="0">
        <a:spcBef>
          <a:spcPct val="20000"/>
        </a:spcBef>
        <a:spcAft>
          <a:spcPct val="0"/>
        </a:spcAft>
        <a:buClr>
          <a:srgbClr val="C43D1F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296988" indent="-228600" algn="l" rtl="0" eaLnBrk="0" fontAlgn="base" hangingPunct="0">
        <a:spcBef>
          <a:spcPct val="20000"/>
        </a:spcBef>
        <a:spcAft>
          <a:spcPct val="0"/>
        </a:spcAft>
        <a:buClr>
          <a:srgbClr val="B42469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7B309B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5pPr>
      <a:lvl6pPr marL="1810512" indent="-228600" algn="l" eaLnBrk="1" hangingPunct="1">
        <a:buClr>
          <a:schemeClr val="accent6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207568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340864" indent="-228600" algn="l" eaLnBrk="1" hangingPunct="1">
        <a:buClr>
          <a:schemeClr val="accent2"/>
        </a:buClr>
        <a:buFont typeface="Wingdings 2" pitchFamily="18" charset="2"/>
        <a:buChar char=""/>
        <a:defRPr sz="1600" baseline="0">
          <a:latin typeface="+mn-lt"/>
        </a:defRPr>
      </a:lvl8pPr>
      <a:lvl9pPr marL="2596896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09553-D2F9-4BF0-BBB6-394C9EFC10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95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 userDrawn="1"/>
        </p:nvSpPr>
        <p:spPr bwMode="gray">
          <a:xfrm>
            <a:off x="295277" y="342900"/>
            <a:ext cx="8848725" cy="6515100"/>
          </a:xfrm>
          <a:custGeom>
            <a:avLst/>
            <a:gdLst/>
            <a:ahLst/>
            <a:cxnLst>
              <a:cxn ang="0">
                <a:pos x="5574" y="4104"/>
              </a:cxn>
              <a:cxn ang="0">
                <a:pos x="5574" y="24"/>
              </a:cxn>
              <a:cxn ang="0">
                <a:pos x="4194" y="24"/>
              </a:cxn>
              <a:cxn ang="0">
                <a:pos x="2310" y="24"/>
              </a:cxn>
              <a:cxn ang="0">
                <a:pos x="144" y="42"/>
              </a:cxn>
              <a:cxn ang="0">
                <a:pos x="16" y="202"/>
              </a:cxn>
              <a:cxn ang="0">
                <a:pos x="16" y="835"/>
              </a:cxn>
              <a:cxn ang="0">
                <a:pos x="12" y="2700"/>
              </a:cxn>
              <a:cxn ang="0">
                <a:pos x="6" y="4104"/>
              </a:cxn>
              <a:cxn ang="0">
                <a:pos x="5574" y="4104"/>
              </a:cxn>
            </a:cxnLst>
            <a:rect l="0" t="0" r="r" b="b"/>
            <a:pathLst>
              <a:path w="5574" h="4104">
                <a:moveTo>
                  <a:pt x="5574" y="4104"/>
                </a:moveTo>
                <a:lnTo>
                  <a:pt x="5574" y="24"/>
                </a:lnTo>
                <a:cubicBezTo>
                  <a:pt x="4920" y="0"/>
                  <a:pt x="4738" y="24"/>
                  <a:pt x="4194" y="24"/>
                </a:cubicBezTo>
                <a:cubicBezTo>
                  <a:pt x="3650" y="24"/>
                  <a:pt x="2983" y="29"/>
                  <a:pt x="2310" y="24"/>
                </a:cubicBezTo>
                <a:cubicBezTo>
                  <a:pt x="1637" y="19"/>
                  <a:pt x="520" y="18"/>
                  <a:pt x="144" y="42"/>
                </a:cubicBezTo>
                <a:cubicBezTo>
                  <a:pt x="24" y="60"/>
                  <a:pt x="20" y="67"/>
                  <a:pt x="16" y="202"/>
                </a:cubicBezTo>
                <a:cubicBezTo>
                  <a:pt x="12" y="337"/>
                  <a:pt x="15" y="418"/>
                  <a:pt x="16" y="835"/>
                </a:cubicBezTo>
                <a:cubicBezTo>
                  <a:pt x="13" y="1258"/>
                  <a:pt x="12" y="2156"/>
                  <a:pt x="12" y="2700"/>
                </a:cubicBezTo>
                <a:cubicBezTo>
                  <a:pt x="12" y="3244"/>
                  <a:pt x="0" y="3600"/>
                  <a:pt x="6" y="4104"/>
                </a:cubicBezTo>
                <a:cubicBezTo>
                  <a:pt x="2790" y="4104"/>
                  <a:pt x="5574" y="4104"/>
                  <a:pt x="5574" y="4104"/>
                </a:cubicBezTo>
                <a:close/>
              </a:path>
            </a:pathLst>
          </a:custGeom>
          <a:gradFill rotWithShape="1">
            <a:gsLst>
              <a:gs pos="15000">
                <a:srgbClr val="E6E6E6">
                  <a:alpha val="21000"/>
                </a:srgbClr>
              </a:gs>
              <a:gs pos="100000">
                <a:srgbClr val="E6E6E6">
                  <a:gamma/>
                  <a:tint val="0"/>
                  <a:invGamma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-햇살M" pitchFamily="18" charset="-127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gray">
          <a:xfrm>
            <a:off x="328613" y="20"/>
            <a:ext cx="8821737" cy="314325"/>
          </a:xfrm>
          <a:custGeom>
            <a:avLst/>
            <a:gdLst/>
            <a:ahLst/>
            <a:cxnLst>
              <a:cxn ang="0">
                <a:pos x="5553" y="0"/>
              </a:cxn>
              <a:cxn ang="0">
                <a:pos x="5553" y="150"/>
              </a:cxn>
              <a:cxn ang="0">
                <a:pos x="4585" y="186"/>
              </a:cxn>
              <a:cxn ang="0">
                <a:pos x="2246" y="180"/>
              </a:cxn>
              <a:cxn ang="0">
                <a:pos x="960" y="180"/>
              </a:cxn>
              <a:cxn ang="0">
                <a:pos x="76" y="198"/>
              </a:cxn>
              <a:cxn ang="0">
                <a:pos x="1" y="153"/>
              </a:cxn>
              <a:cxn ang="0">
                <a:pos x="1" y="0"/>
              </a:cxn>
              <a:cxn ang="0">
                <a:pos x="5553" y="0"/>
              </a:cxn>
            </a:cxnLst>
            <a:rect l="0" t="0" r="r" b="b"/>
            <a:pathLst>
              <a:path w="5557" h="198">
                <a:moveTo>
                  <a:pt x="5553" y="0"/>
                </a:moveTo>
                <a:lnTo>
                  <a:pt x="5553" y="150"/>
                </a:lnTo>
                <a:cubicBezTo>
                  <a:pt x="5557" y="144"/>
                  <a:pt x="5136" y="181"/>
                  <a:pt x="4585" y="186"/>
                </a:cubicBezTo>
                <a:cubicBezTo>
                  <a:pt x="4034" y="191"/>
                  <a:pt x="2849" y="170"/>
                  <a:pt x="2246" y="180"/>
                </a:cubicBezTo>
                <a:cubicBezTo>
                  <a:pt x="1643" y="190"/>
                  <a:pt x="1319" y="178"/>
                  <a:pt x="960" y="180"/>
                </a:cubicBezTo>
                <a:cubicBezTo>
                  <a:pt x="601" y="182"/>
                  <a:pt x="238" y="198"/>
                  <a:pt x="76" y="198"/>
                </a:cubicBezTo>
                <a:cubicBezTo>
                  <a:pt x="28" y="198"/>
                  <a:pt x="1" y="153"/>
                  <a:pt x="1" y="153"/>
                </a:cubicBezTo>
                <a:cubicBezTo>
                  <a:pt x="1" y="153"/>
                  <a:pt x="0" y="83"/>
                  <a:pt x="1" y="0"/>
                </a:cubicBezTo>
                <a:lnTo>
                  <a:pt x="5553" y="0"/>
                </a:lnTo>
                <a:close/>
              </a:path>
            </a:pathLst>
          </a:custGeom>
          <a:solidFill>
            <a:schemeClr val="hlink">
              <a:alpha val="7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-햇살M" pitchFamily="18" charset="-127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1587" y="393700"/>
            <a:ext cx="242888" cy="6469063"/>
          </a:xfrm>
          <a:custGeom>
            <a:avLst/>
            <a:gdLst/>
            <a:ahLst/>
            <a:cxnLst>
              <a:cxn ang="0">
                <a:pos x="0" y="4061"/>
              </a:cxn>
              <a:cxn ang="0">
                <a:pos x="145" y="4064"/>
              </a:cxn>
              <a:cxn ang="0">
                <a:pos x="149" y="3364"/>
              </a:cxn>
              <a:cxn ang="0">
                <a:pos x="137" y="1651"/>
              </a:cxn>
              <a:cxn ang="0">
                <a:pos x="139" y="710"/>
              </a:cxn>
              <a:cxn ang="0">
                <a:pos x="136" y="65"/>
              </a:cxn>
              <a:cxn ang="0">
                <a:pos x="102" y="18"/>
              </a:cxn>
              <a:cxn ang="0">
                <a:pos x="1" y="7"/>
              </a:cxn>
              <a:cxn ang="0">
                <a:pos x="0" y="4061"/>
              </a:cxn>
            </a:cxnLst>
            <a:rect l="0" t="0" r="r" b="b"/>
            <a:pathLst>
              <a:path w="153" h="4067">
                <a:moveTo>
                  <a:pt x="0" y="4061"/>
                </a:moveTo>
                <a:lnTo>
                  <a:pt x="145" y="4064"/>
                </a:lnTo>
                <a:cubicBezTo>
                  <a:pt x="141" y="4067"/>
                  <a:pt x="145" y="3766"/>
                  <a:pt x="149" y="3364"/>
                </a:cubicBezTo>
                <a:cubicBezTo>
                  <a:pt x="153" y="2962"/>
                  <a:pt x="143" y="2090"/>
                  <a:pt x="137" y="1651"/>
                </a:cubicBezTo>
                <a:cubicBezTo>
                  <a:pt x="131" y="1212"/>
                  <a:pt x="138" y="971"/>
                  <a:pt x="139" y="710"/>
                </a:cubicBezTo>
                <a:cubicBezTo>
                  <a:pt x="141" y="448"/>
                  <a:pt x="136" y="184"/>
                  <a:pt x="136" y="65"/>
                </a:cubicBezTo>
                <a:cubicBezTo>
                  <a:pt x="136" y="30"/>
                  <a:pt x="102" y="18"/>
                  <a:pt x="102" y="18"/>
                </a:cubicBezTo>
                <a:cubicBezTo>
                  <a:pt x="41" y="0"/>
                  <a:pt x="1" y="7"/>
                  <a:pt x="1" y="7"/>
                </a:cubicBezTo>
                <a:lnTo>
                  <a:pt x="0" y="4061"/>
                </a:lnTo>
                <a:close/>
              </a:path>
            </a:pathLst>
          </a:custGeom>
          <a:solidFill>
            <a:schemeClr val="folHlink">
              <a:alpha val="7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-햇살M" pitchFamily="18" charset="-127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gray">
          <a:xfrm>
            <a:off x="-3175" y="21"/>
            <a:ext cx="247650" cy="32702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50" y="0"/>
              </a:cxn>
              <a:cxn ang="0">
                <a:pos x="144" y="149"/>
              </a:cxn>
              <a:cxn ang="0">
                <a:pos x="87" y="197"/>
              </a:cxn>
              <a:cxn ang="0">
                <a:pos x="0" y="197"/>
              </a:cxn>
              <a:cxn ang="0">
                <a:pos x="2" y="0"/>
              </a:cxn>
            </a:cxnLst>
            <a:rect l="0" t="0" r="r" b="b"/>
            <a:pathLst>
              <a:path w="156" h="206">
                <a:moveTo>
                  <a:pt x="2" y="0"/>
                </a:moveTo>
                <a:lnTo>
                  <a:pt x="150" y="0"/>
                </a:lnTo>
                <a:cubicBezTo>
                  <a:pt x="156" y="71"/>
                  <a:pt x="144" y="149"/>
                  <a:pt x="144" y="149"/>
                </a:cubicBezTo>
                <a:cubicBezTo>
                  <a:pt x="133" y="181"/>
                  <a:pt x="111" y="189"/>
                  <a:pt x="87" y="197"/>
                </a:cubicBezTo>
                <a:cubicBezTo>
                  <a:pt x="44" y="206"/>
                  <a:pt x="0" y="197"/>
                  <a:pt x="0" y="197"/>
                </a:cubicBezTo>
                <a:lnTo>
                  <a:pt x="2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-햇살M" pitchFamily="18" charset="-127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latinLnBrk="0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0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0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2D49467D-7425-474B-892F-F4E75E425385}" type="slidenum">
              <a:rPr lang="en-US"/>
              <a:pPr fontAlgn="auto">
                <a:spcAft>
                  <a:spcPts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5483" name="Title 1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1014" y="-1587"/>
            <a:ext cx="1604962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4" name="Picture 2" descr="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8589" y="79397"/>
            <a:ext cx="40481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00394" y="64395"/>
            <a:ext cx="96013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srgbClr val="21C5FF">
                <a:alpha val="40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97" r:id="rId1"/>
    <p:sldLayoutId id="2147485998" r:id="rId2"/>
    <p:sldLayoutId id="2147485999" r:id="rId3"/>
    <p:sldLayoutId id="2147486000" r:id="rId4"/>
    <p:sldLayoutId id="2147486001" r:id="rId5"/>
    <p:sldLayoutId id="2147486002" r:id="rId6"/>
    <p:sldLayoutId id="2147486003" r:id="rId7"/>
    <p:sldLayoutId id="2147486004" r:id="rId8"/>
    <p:sldLayoutId id="2147486005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 userDrawn="1"/>
        </p:nvSpPr>
        <p:spPr bwMode="gray">
          <a:xfrm>
            <a:off x="295277" y="342900"/>
            <a:ext cx="8848725" cy="6515100"/>
          </a:xfrm>
          <a:custGeom>
            <a:avLst/>
            <a:gdLst/>
            <a:ahLst/>
            <a:cxnLst>
              <a:cxn ang="0">
                <a:pos x="5574" y="4104"/>
              </a:cxn>
              <a:cxn ang="0">
                <a:pos x="5574" y="24"/>
              </a:cxn>
              <a:cxn ang="0">
                <a:pos x="4194" y="24"/>
              </a:cxn>
              <a:cxn ang="0">
                <a:pos x="2310" y="24"/>
              </a:cxn>
              <a:cxn ang="0">
                <a:pos x="144" y="42"/>
              </a:cxn>
              <a:cxn ang="0">
                <a:pos x="16" y="202"/>
              </a:cxn>
              <a:cxn ang="0">
                <a:pos x="16" y="835"/>
              </a:cxn>
              <a:cxn ang="0">
                <a:pos x="12" y="2700"/>
              </a:cxn>
              <a:cxn ang="0">
                <a:pos x="6" y="4104"/>
              </a:cxn>
              <a:cxn ang="0">
                <a:pos x="5574" y="4104"/>
              </a:cxn>
            </a:cxnLst>
            <a:rect l="0" t="0" r="r" b="b"/>
            <a:pathLst>
              <a:path w="5574" h="4104">
                <a:moveTo>
                  <a:pt x="5574" y="4104"/>
                </a:moveTo>
                <a:lnTo>
                  <a:pt x="5574" y="24"/>
                </a:lnTo>
                <a:cubicBezTo>
                  <a:pt x="4920" y="0"/>
                  <a:pt x="4738" y="24"/>
                  <a:pt x="4194" y="24"/>
                </a:cubicBezTo>
                <a:cubicBezTo>
                  <a:pt x="3650" y="24"/>
                  <a:pt x="2983" y="29"/>
                  <a:pt x="2310" y="24"/>
                </a:cubicBezTo>
                <a:cubicBezTo>
                  <a:pt x="1637" y="19"/>
                  <a:pt x="520" y="18"/>
                  <a:pt x="144" y="42"/>
                </a:cubicBezTo>
                <a:cubicBezTo>
                  <a:pt x="24" y="60"/>
                  <a:pt x="20" y="67"/>
                  <a:pt x="16" y="202"/>
                </a:cubicBezTo>
                <a:cubicBezTo>
                  <a:pt x="12" y="337"/>
                  <a:pt x="15" y="418"/>
                  <a:pt x="16" y="835"/>
                </a:cubicBezTo>
                <a:cubicBezTo>
                  <a:pt x="13" y="1258"/>
                  <a:pt x="12" y="2156"/>
                  <a:pt x="12" y="2700"/>
                </a:cubicBezTo>
                <a:cubicBezTo>
                  <a:pt x="12" y="3244"/>
                  <a:pt x="0" y="3600"/>
                  <a:pt x="6" y="4104"/>
                </a:cubicBezTo>
                <a:cubicBezTo>
                  <a:pt x="2790" y="4104"/>
                  <a:pt x="5574" y="4104"/>
                  <a:pt x="5574" y="4104"/>
                </a:cubicBezTo>
                <a:close/>
              </a:path>
            </a:pathLst>
          </a:custGeom>
          <a:gradFill rotWithShape="1">
            <a:gsLst>
              <a:gs pos="15000">
                <a:srgbClr val="E6E6E6">
                  <a:alpha val="21000"/>
                </a:srgbClr>
              </a:gs>
              <a:gs pos="100000">
                <a:srgbClr val="E6E6E6">
                  <a:gamma/>
                  <a:tint val="0"/>
                  <a:invGamma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-햇살M" pitchFamily="18" charset="-127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gray">
          <a:xfrm>
            <a:off x="328613" y="24"/>
            <a:ext cx="8821737" cy="314325"/>
          </a:xfrm>
          <a:custGeom>
            <a:avLst/>
            <a:gdLst/>
            <a:ahLst/>
            <a:cxnLst>
              <a:cxn ang="0">
                <a:pos x="5553" y="0"/>
              </a:cxn>
              <a:cxn ang="0">
                <a:pos x="5553" y="150"/>
              </a:cxn>
              <a:cxn ang="0">
                <a:pos x="4585" y="186"/>
              </a:cxn>
              <a:cxn ang="0">
                <a:pos x="2246" y="180"/>
              </a:cxn>
              <a:cxn ang="0">
                <a:pos x="960" y="180"/>
              </a:cxn>
              <a:cxn ang="0">
                <a:pos x="76" y="198"/>
              </a:cxn>
              <a:cxn ang="0">
                <a:pos x="1" y="153"/>
              </a:cxn>
              <a:cxn ang="0">
                <a:pos x="1" y="0"/>
              </a:cxn>
              <a:cxn ang="0">
                <a:pos x="5553" y="0"/>
              </a:cxn>
            </a:cxnLst>
            <a:rect l="0" t="0" r="r" b="b"/>
            <a:pathLst>
              <a:path w="5557" h="198">
                <a:moveTo>
                  <a:pt x="5553" y="0"/>
                </a:moveTo>
                <a:lnTo>
                  <a:pt x="5553" y="150"/>
                </a:lnTo>
                <a:cubicBezTo>
                  <a:pt x="5557" y="144"/>
                  <a:pt x="5136" y="181"/>
                  <a:pt x="4585" y="186"/>
                </a:cubicBezTo>
                <a:cubicBezTo>
                  <a:pt x="4034" y="191"/>
                  <a:pt x="2849" y="170"/>
                  <a:pt x="2246" y="180"/>
                </a:cubicBezTo>
                <a:cubicBezTo>
                  <a:pt x="1643" y="190"/>
                  <a:pt x="1319" y="178"/>
                  <a:pt x="960" y="180"/>
                </a:cubicBezTo>
                <a:cubicBezTo>
                  <a:pt x="601" y="182"/>
                  <a:pt x="238" y="198"/>
                  <a:pt x="76" y="198"/>
                </a:cubicBezTo>
                <a:cubicBezTo>
                  <a:pt x="28" y="198"/>
                  <a:pt x="1" y="153"/>
                  <a:pt x="1" y="153"/>
                </a:cubicBezTo>
                <a:cubicBezTo>
                  <a:pt x="1" y="153"/>
                  <a:pt x="0" y="83"/>
                  <a:pt x="1" y="0"/>
                </a:cubicBezTo>
                <a:lnTo>
                  <a:pt x="5553" y="0"/>
                </a:lnTo>
                <a:close/>
              </a:path>
            </a:pathLst>
          </a:custGeom>
          <a:solidFill>
            <a:schemeClr val="hlink">
              <a:alpha val="7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-햇살M" pitchFamily="18" charset="-127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1587" y="393700"/>
            <a:ext cx="242888" cy="6469063"/>
          </a:xfrm>
          <a:custGeom>
            <a:avLst/>
            <a:gdLst/>
            <a:ahLst/>
            <a:cxnLst>
              <a:cxn ang="0">
                <a:pos x="0" y="4061"/>
              </a:cxn>
              <a:cxn ang="0">
                <a:pos x="145" y="4064"/>
              </a:cxn>
              <a:cxn ang="0">
                <a:pos x="149" y="3364"/>
              </a:cxn>
              <a:cxn ang="0">
                <a:pos x="137" y="1651"/>
              </a:cxn>
              <a:cxn ang="0">
                <a:pos x="139" y="710"/>
              </a:cxn>
              <a:cxn ang="0">
                <a:pos x="136" y="65"/>
              </a:cxn>
              <a:cxn ang="0">
                <a:pos x="102" y="18"/>
              </a:cxn>
              <a:cxn ang="0">
                <a:pos x="1" y="7"/>
              </a:cxn>
              <a:cxn ang="0">
                <a:pos x="0" y="4061"/>
              </a:cxn>
            </a:cxnLst>
            <a:rect l="0" t="0" r="r" b="b"/>
            <a:pathLst>
              <a:path w="153" h="4067">
                <a:moveTo>
                  <a:pt x="0" y="4061"/>
                </a:moveTo>
                <a:lnTo>
                  <a:pt x="145" y="4064"/>
                </a:lnTo>
                <a:cubicBezTo>
                  <a:pt x="141" y="4067"/>
                  <a:pt x="145" y="3766"/>
                  <a:pt x="149" y="3364"/>
                </a:cubicBezTo>
                <a:cubicBezTo>
                  <a:pt x="153" y="2962"/>
                  <a:pt x="143" y="2090"/>
                  <a:pt x="137" y="1651"/>
                </a:cubicBezTo>
                <a:cubicBezTo>
                  <a:pt x="131" y="1212"/>
                  <a:pt x="138" y="971"/>
                  <a:pt x="139" y="710"/>
                </a:cubicBezTo>
                <a:cubicBezTo>
                  <a:pt x="141" y="448"/>
                  <a:pt x="136" y="184"/>
                  <a:pt x="136" y="65"/>
                </a:cubicBezTo>
                <a:cubicBezTo>
                  <a:pt x="136" y="30"/>
                  <a:pt x="102" y="18"/>
                  <a:pt x="102" y="18"/>
                </a:cubicBezTo>
                <a:cubicBezTo>
                  <a:pt x="41" y="0"/>
                  <a:pt x="1" y="7"/>
                  <a:pt x="1" y="7"/>
                </a:cubicBezTo>
                <a:lnTo>
                  <a:pt x="0" y="4061"/>
                </a:lnTo>
                <a:close/>
              </a:path>
            </a:pathLst>
          </a:custGeom>
          <a:solidFill>
            <a:schemeClr val="folHlink">
              <a:alpha val="7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-햇살M" pitchFamily="18" charset="-127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gray">
          <a:xfrm>
            <a:off x="-3175" y="27"/>
            <a:ext cx="247650" cy="32702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50" y="0"/>
              </a:cxn>
              <a:cxn ang="0">
                <a:pos x="144" y="149"/>
              </a:cxn>
              <a:cxn ang="0">
                <a:pos x="87" y="197"/>
              </a:cxn>
              <a:cxn ang="0">
                <a:pos x="0" y="197"/>
              </a:cxn>
              <a:cxn ang="0">
                <a:pos x="2" y="0"/>
              </a:cxn>
            </a:cxnLst>
            <a:rect l="0" t="0" r="r" b="b"/>
            <a:pathLst>
              <a:path w="156" h="206">
                <a:moveTo>
                  <a:pt x="2" y="0"/>
                </a:moveTo>
                <a:lnTo>
                  <a:pt x="150" y="0"/>
                </a:lnTo>
                <a:cubicBezTo>
                  <a:pt x="156" y="71"/>
                  <a:pt x="144" y="149"/>
                  <a:pt x="144" y="149"/>
                </a:cubicBezTo>
                <a:cubicBezTo>
                  <a:pt x="133" y="181"/>
                  <a:pt x="111" y="189"/>
                  <a:pt x="87" y="197"/>
                </a:cubicBezTo>
                <a:cubicBezTo>
                  <a:pt x="44" y="206"/>
                  <a:pt x="0" y="197"/>
                  <a:pt x="0" y="197"/>
                </a:cubicBezTo>
                <a:lnTo>
                  <a:pt x="2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-햇살M" pitchFamily="18" charset="-127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latinLnBrk="0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0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0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2D49467D-7425-474B-892F-F4E75E425385}" type="slidenum">
              <a:rPr lang="en-US"/>
              <a:pPr fontAlgn="auto">
                <a:spcAft>
                  <a:spcPts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5483" name="Title 1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1014" y="-1587"/>
            <a:ext cx="1604962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4" name="Picture 2" descr="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8589" y="79401"/>
            <a:ext cx="40481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00392" y="64395"/>
            <a:ext cx="96014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srgbClr val="21C5FF">
                <a:alpha val="40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007" r:id="rId1"/>
    <p:sldLayoutId id="2147486008" r:id="rId2"/>
    <p:sldLayoutId id="2147486009" r:id="rId3"/>
    <p:sldLayoutId id="2147486010" r:id="rId4"/>
    <p:sldLayoutId id="2147486011" r:id="rId5"/>
    <p:sldLayoutId id="2147486012" r:id="rId6"/>
    <p:sldLayoutId id="2147486013" r:id="rId7"/>
    <p:sldLayoutId id="2147486014" r:id="rId8"/>
    <p:sldLayoutId id="2147486015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Oval 105"/>
          <p:cNvSpPr>
            <a:spLocks noChangeArrowheads="1"/>
          </p:cNvSpPr>
          <p:nvPr/>
        </p:nvSpPr>
        <p:spPr bwMode="gray">
          <a:xfrm>
            <a:off x="178777" y="214316"/>
            <a:ext cx="6805246" cy="6643687"/>
          </a:xfrm>
          <a:prstGeom prst="ellipse">
            <a:avLst/>
          </a:prstGeom>
          <a:gradFill rotWithShape="1">
            <a:gsLst>
              <a:gs pos="0">
                <a:srgbClr val="FFFFCD">
                  <a:alpha val="2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449408" y="6434141"/>
            <a:ext cx="8382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+mn-lt"/>
              </a:defRPr>
            </a:lvl1pPr>
          </a:lstStyle>
          <a:p>
            <a:pPr>
              <a:defRPr/>
            </a:pPr>
            <a:fld id="{AA4C1F11-49A6-4517-9502-67C59B6EB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011117" y="500063"/>
            <a:ext cx="7319597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34150"/>
            <a:ext cx="1905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7" r:id="rId1"/>
    <p:sldLayoutId id="214748563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 userDrawn="1"/>
        </p:nvSpPr>
        <p:spPr bwMode="gray">
          <a:xfrm>
            <a:off x="295277" y="342900"/>
            <a:ext cx="8848725" cy="6515100"/>
          </a:xfrm>
          <a:custGeom>
            <a:avLst/>
            <a:gdLst/>
            <a:ahLst/>
            <a:cxnLst>
              <a:cxn ang="0">
                <a:pos x="5574" y="4104"/>
              </a:cxn>
              <a:cxn ang="0">
                <a:pos x="5574" y="24"/>
              </a:cxn>
              <a:cxn ang="0">
                <a:pos x="4194" y="24"/>
              </a:cxn>
              <a:cxn ang="0">
                <a:pos x="2310" y="24"/>
              </a:cxn>
              <a:cxn ang="0">
                <a:pos x="144" y="42"/>
              </a:cxn>
              <a:cxn ang="0">
                <a:pos x="16" y="202"/>
              </a:cxn>
              <a:cxn ang="0">
                <a:pos x="16" y="835"/>
              </a:cxn>
              <a:cxn ang="0">
                <a:pos x="12" y="2700"/>
              </a:cxn>
              <a:cxn ang="0">
                <a:pos x="6" y="4104"/>
              </a:cxn>
              <a:cxn ang="0">
                <a:pos x="5574" y="4104"/>
              </a:cxn>
            </a:cxnLst>
            <a:rect l="0" t="0" r="r" b="b"/>
            <a:pathLst>
              <a:path w="5574" h="4104">
                <a:moveTo>
                  <a:pt x="5574" y="4104"/>
                </a:moveTo>
                <a:lnTo>
                  <a:pt x="5574" y="24"/>
                </a:lnTo>
                <a:cubicBezTo>
                  <a:pt x="4920" y="0"/>
                  <a:pt x="4738" y="24"/>
                  <a:pt x="4194" y="24"/>
                </a:cubicBezTo>
                <a:cubicBezTo>
                  <a:pt x="3650" y="24"/>
                  <a:pt x="2983" y="29"/>
                  <a:pt x="2310" y="24"/>
                </a:cubicBezTo>
                <a:cubicBezTo>
                  <a:pt x="1637" y="19"/>
                  <a:pt x="520" y="18"/>
                  <a:pt x="144" y="42"/>
                </a:cubicBezTo>
                <a:cubicBezTo>
                  <a:pt x="24" y="60"/>
                  <a:pt x="20" y="67"/>
                  <a:pt x="16" y="202"/>
                </a:cubicBezTo>
                <a:cubicBezTo>
                  <a:pt x="12" y="337"/>
                  <a:pt x="15" y="418"/>
                  <a:pt x="16" y="835"/>
                </a:cubicBezTo>
                <a:cubicBezTo>
                  <a:pt x="13" y="1258"/>
                  <a:pt x="12" y="2156"/>
                  <a:pt x="12" y="2700"/>
                </a:cubicBezTo>
                <a:cubicBezTo>
                  <a:pt x="12" y="3244"/>
                  <a:pt x="0" y="3600"/>
                  <a:pt x="6" y="4104"/>
                </a:cubicBezTo>
                <a:cubicBezTo>
                  <a:pt x="2790" y="4104"/>
                  <a:pt x="5574" y="4104"/>
                  <a:pt x="5574" y="4104"/>
                </a:cubicBezTo>
                <a:close/>
              </a:path>
            </a:pathLst>
          </a:custGeom>
          <a:gradFill rotWithShape="1">
            <a:gsLst>
              <a:gs pos="15000">
                <a:srgbClr val="E6E6E6">
                  <a:alpha val="21000"/>
                </a:srgbClr>
              </a:gs>
              <a:gs pos="100000">
                <a:srgbClr val="E6E6E6">
                  <a:gamma/>
                  <a:tint val="0"/>
                  <a:invGamma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-햇살M" pitchFamily="18" charset="-127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gray">
          <a:xfrm>
            <a:off x="328613" y="3"/>
            <a:ext cx="8821737" cy="314325"/>
          </a:xfrm>
          <a:custGeom>
            <a:avLst/>
            <a:gdLst/>
            <a:ahLst/>
            <a:cxnLst>
              <a:cxn ang="0">
                <a:pos x="5553" y="0"/>
              </a:cxn>
              <a:cxn ang="0">
                <a:pos x="5553" y="150"/>
              </a:cxn>
              <a:cxn ang="0">
                <a:pos x="4585" y="186"/>
              </a:cxn>
              <a:cxn ang="0">
                <a:pos x="2246" y="180"/>
              </a:cxn>
              <a:cxn ang="0">
                <a:pos x="960" y="180"/>
              </a:cxn>
              <a:cxn ang="0">
                <a:pos x="76" y="198"/>
              </a:cxn>
              <a:cxn ang="0">
                <a:pos x="1" y="153"/>
              </a:cxn>
              <a:cxn ang="0">
                <a:pos x="1" y="0"/>
              </a:cxn>
              <a:cxn ang="0">
                <a:pos x="5553" y="0"/>
              </a:cxn>
            </a:cxnLst>
            <a:rect l="0" t="0" r="r" b="b"/>
            <a:pathLst>
              <a:path w="5557" h="198">
                <a:moveTo>
                  <a:pt x="5553" y="0"/>
                </a:moveTo>
                <a:lnTo>
                  <a:pt x="5553" y="150"/>
                </a:lnTo>
                <a:cubicBezTo>
                  <a:pt x="5557" y="144"/>
                  <a:pt x="5136" y="181"/>
                  <a:pt x="4585" y="186"/>
                </a:cubicBezTo>
                <a:cubicBezTo>
                  <a:pt x="4034" y="191"/>
                  <a:pt x="2849" y="170"/>
                  <a:pt x="2246" y="180"/>
                </a:cubicBezTo>
                <a:cubicBezTo>
                  <a:pt x="1643" y="190"/>
                  <a:pt x="1319" y="178"/>
                  <a:pt x="960" y="180"/>
                </a:cubicBezTo>
                <a:cubicBezTo>
                  <a:pt x="601" y="182"/>
                  <a:pt x="238" y="198"/>
                  <a:pt x="76" y="198"/>
                </a:cubicBezTo>
                <a:cubicBezTo>
                  <a:pt x="28" y="198"/>
                  <a:pt x="1" y="153"/>
                  <a:pt x="1" y="153"/>
                </a:cubicBezTo>
                <a:cubicBezTo>
                  <a:pt x="1" y="153"/>
                  <a:pt x="0" y="83"/>
                  <a:pt x="1" y="0"/>
                </a:cubicBezTo>
                <a:lnTo>
                  <a:pt x="5553" y="0"/>
                </a:lnTo>
                <a:close/>
              </a:path>
            </a:pathLst>
          </a:custGeom>
          <a:solidFill>
            <a:schemeClr val="hlink">
              <a:alpha val="7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-햇살M" pitchFamily="18" charset="-127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1586" y="393700"/>
            <a:ext cx="242888" cy="6469063"/>
          </a:xfrm>
          <a:custGeom>
            <a:avLst/>
            <a:gdLst/>
            <a:ahLst/>
            <a:cxnLst>
              <a:cxn ang="0">
                <a:pos x="0" y="4061"/>
              </a:cxn>
              <a:cxn ang="0">
                <a:pos x="145" y="4064"/>
              </a:cxn>
              <a:cxn ang="0">
                <a:pos x="149" y="3364"/>
              </a:cxn>
              <a:cxn ang="0">
                <a:pos x="137" y="1651"/>
              </a:cxn>
              <a:cxn ang="0">
                <a:pos x="139" y="710"/>
              </a:cxn>
              <a:cxn ang="0">
                <a:pos x="136" y="65"/>
              </a:cxn>
              <a:cxn ang="0">
                <a:pos x="102" y="18"/>
              </a:cxn>
              <a:cxn ang="0">
                <a:pos x="1" y="7"/>
              </a:cxn>
              <a:cxn ang="0">
                <a:pos x="0" y="4061"/>
              </a:cxn>
            </a:cxnLst>
            <a:rect l="0" t="0" r="r" b="b"/>
            <a:pathLst>
              <a:path w="153" h="4067">
                <a:moveTo>
                  <a:pt x="0" y="4061"/>
                </a:moveTo>
                <a:lnTo>
                  <a:pt x="145" y="4064"/>
                </a:lnTo>
                <a:cubicBezTo>
                  <a:pt x="141" y="4067"/>
                  <a:pt x="145" y="3766"/>
                  <a:pt x="149" y="3364"/>
                </a:cubicBezTo>
                <a:cubicBezTo>
                  <a:pt x="153" y="2962"/>
                  <a:pt x="143" y="2090"/>
                  <a:pt x="137" y="1651"/>
                </a:cubicBezTo>
                <a:cubicBezTo>
                  <a:pt x="131" y="1212"/>
                  <a:pt x="138" y="971"/>
                  <a:pt x="139" y="710"/>
                </a:cubicBezTo>
                <a:cubicBezTo>
                  <a:pt x="141" y="448"/>
                  <a:pt x="136" y="184"/>
                  <a:pt x="136" y="65"/>
                </a:cubicBezTo>
                <a:cubicBezTo>
                  <a:pt x="136" y="30"/>
                  <a:pt x="102" y="18"/>
                  <a:pt x="102" y="18"/>
                </a:cubicBezTo>
                <a:cubicBezTo>
                  <a:pt x="41" y="0"/>
                  <a:pt x="1" y="7"/>
                  <a:pt x="1" y="7"/>
                </a:cubicBezTo>
                <a:lnTo>
                  <a:pt x="0" y="4061"/>
                </a:lnTo>
                <a:close/>
              </a:path>
            </a:pathLst>
          </a:custGeom>
          <a:solidFill>
            <a:schemeClr val="folHlink">
              <a:alpha val="7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-햇살M" pitchFamily="18" charset="-127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gray">
          <a:xfrm>
            <a:off x="-3175" y="5"/>
            <a:ext cx="247650" cy="32702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50" y="0"/>
              </a:cxn>
              <a:cxn ang="0">
                <a:pos x="144" y="149"/>
              </a:cxn>
              <a:cxn ang="0">
                <a:pos x="87" y="197"/>
              </a:cxn>
              <a:cxn ang="0">
                <a:pos x="0" y="197"/>
              </a:cxn>
              <a:cxn ang="0">
                <a:pos x="2" y="0"/>
              </a:cxn>
            </a:cxnLst>
            <a:rect l="0" t="0" r="r" b="b"/>
            <a:pathLst>
              <a:path w="156" h="206">
                <a:moveTo>
                  <a:pt x="2" y="0"/>
                </a:moveTo>
                <a:lnTo>
                  <a:pt x="150" y="0"/>
                </a:lnTo>
                <a:cubicBezTo>
                  <a:pt x="156" y="71"/>
                  <a:pt x="144" y="149"/>
                  <a:pt x="144" y="149"/>
                </a:cubicBezTo>
                <a:cubicBezTo>
                  <a:pt x="133" y="181"/>
                  <a:pt x="111" y="189"/>
                  <a:pt x="87" y="197"/>
                </a:cubicBezTo>
                <a:cubicBezTo>
                  <a:pt x="44" y="206"/>
                  <a:pt x="0" y="197"/>
                  <a:pt x="0" y="197"/>
                </a:cubicBezTo>
                <a:lnTo>
                  <a:pt x="2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-햇살M" pitchFamily="18" charset="-127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latinLnBrk="0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0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0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2D49467D-7425-474B-892F-F4E75E425385}" type="slidenum">
              <a:rPr lang="en-US"/>
              <a:pPr fontAlgn="auto">
                <a:spcAft>
                  <a:spcPts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5483" name="Title 1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1014" y="-1587"/>
            <a:ext cx="1604962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4" name="Picture 2" descr="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8589" y="79379"/>
            <a:ext cx="40481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7" name="Picture 1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1024" y="43544"/>
            <a:ext cx="108993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017" r:id="rId1"/>
    <p:sldLayoutId id="2147486018" r:id="rId2"/>
    <p:sldLayoutId id="2147486019" r:id="rId3"/>
    <p:sldLayoutId id="2147486020" r:id="rId4"/>
    <p:sldLayoutId id="2147486021" r:id="rId5"/>
    <p:sldLayoutId id="2147486022" r:id="rId6"/>
    <p:sldLayoutId id="2147486023" r:id="rId7"/>
    <p:sldLayoutId id="2147486024" r:id="rId8"/>
    <p:sldLayoutId id="2147486025" r:id="rId9"/>
    <p:sldLayoutId id="214748602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medical 18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157EC089-065C-42EA-A122-98345596E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28" r:id="rId1"/>
    <p:sldLayoutId id="214748602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74B0A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74B0A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74B0A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74B0A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74B0A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74B0A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74B0A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74B0A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74B0A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6105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105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105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6105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105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105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105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105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105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 Narrow" pitchFamily="34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 Narrow" pitchFamily="34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5F09553-D2F9-4BF0-BBB6-394C9EFC10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 pitchFamily="34" charset="0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 pitchFamily="34" charset="0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31" r:id="rId1"/>
    <p:sldLayoutId id="2147486032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69562" y="142852"/>
            <a:ext cx="8801100" cy="6585944"/>
          </a:xfrm>
          <a:prstGeom prst="roundRect">
            <a:avLst>
              <a:gd name="adj" fmla="val 2238"/>
            </a:avLst>
          </a:prstGeom>
          <a:gradFill rotWithShape="1">
            <a:gsLst>
              <a:gs pos="0">
                <a:schemeClr val="bg1">
                  <a:satMod val="300000"/>
                </a:schemeClr>
              </a:gs>
              <a:gs pos="35000">
                <a:schemeClr val="bg1">
                  <a:satMod val="300000"/>
                  <a:alpha val="87000"/>
                </a:schemeClr>
              </a:gs>
              <a:gs pos="50000">
                <a:schemeClr val="bg1">
                  <a:satMod val="300000"/>
                  <a:alpha val="92000"/>
                </a:schemeClr>
              </a:gs>
              <a:gs pos="60000">
                <a:schemeClr val="bg1">
                  <a:satMod val="300000"/>
                  <a:alpha val="89000"/>
                </a:schemeClr>
              </a:gs>
              <a:gs pos="100000">
                <a:schemeClr val="bg1">
                  <a:satMod val="300000"/>
                  <a:alpha val="55000"/>
                </a:schemeClr>
              </a:gs>
            </a:gsLst>
            <a:lin ang="5400000" scaled="1"/>
          </a:gradFill>
          <a:ln>
            <a:noFill/>
          </a:ln>
          <a:effectLst>
            <a:outerShdw blurRad="63500" dist="45720" dir="5400000" algn="t" rotWithShape="0">
              <a:schemeClr val="bg2">
                <a:shade val="30000"/>
                <a:satMod val="250000"/>
                <a:alpha val="90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500000"/>
            </a:lightRig>
          </a:scene3d>
          <a:sp3d contourW="6350" prstMaterial="powder">
            <a:bevelT w="50800" h="63500"/>
            <a:contourClr>
              <a:schemeClr val="bg2">
                <a:shade val="90000"/>
                <a:lumMod val="55000"/>
              </a:schemeClr>
            </a:contourClr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id-ID" smtClean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0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1506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889A7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1506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8889A7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cs typeface="Arial" pitchFamily="34" charset="0"/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1506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889A7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DE8DC6-63EA-40C2-A275-ADA925C05A63}" type="slidenum">
              <a:rPr lang="en-U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914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47" r:id="rId1"/>
    <p:sldLayoutId id="2147485763" r:id="rId2"/>
    <p:sldLayoutId id="2147485829" r:id="rId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defPPr>
        <a:defRPr sz="4400">
          <a:solidFill>
            <a:schemeClr val="tx2">
              <a:shade val="80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5300" b="1" kern="1200" dirty="0">
          <a:solidFill>
            <a:srgbClr val="171B73"/>
          </a:solidFill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300" b="1">
          <a:solidFill>
            <a:srgbClr val="171B73"/>
          </a:solidFill>
          <a:latin typeface="Bodoni MT" pitchFamily="18" charset="0"/>
          <a:ea typeface="Bodoni MT" pitchFamily="18" charset="0"/>
          <a:cs typeface="Bodoni MT" pitchFamily="18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45720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758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1031875" indent="-228600" algn="l" rtl="0" eaLnBrk="0" fontAlgn="base" hangingPunct="0">
        <a:spcBef>
          <a:spcPct val="20000"/>
        </a:spcBef>
        <a:spcAft>
          <a:spcPct val="0"/>
        </a:spcAft>
        <a:buClr>
          <a:srgbClr val="C43D1F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296988" indent="-228600" algn="l" rtl="0" eaLnBrk="0" fontAlgn="base" hangingPunct="0">
        <a:spcBef>
          <a:spcPct val="20000"/>
        </a:spcBef>
        <a:spcAft>
          <a:spcPct val="0"/>
        </a:spcAft>
        <a:buClr>
          <a:srgbClr val="B42469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7B309B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5pPr>
      <a:lvl6pPr marL="1810512" indent="-228600" algn="l" eaLnBrk="1" hangingPunct="1">
        <a:buClr>
          <a:schemeClr val="accent6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207568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340864" indent="-228600" algn="l" eaLnBrk="1" hangingPunct="1">
        <a:buClr>
          <a:schemeClr val="accent2"/>
        </a:buClr>
        <a:buFont typeface="Wingdings 2" pitchFamily="18" charset="2"/>
        <a:buChar char=""/>
        <a:defRPr sz="1600" baseline="0">
          <a:latin typeface="+mn-lt"/>
        </a:defRPr>
      </a:lvl8pPr>
      <a:lvl9pPr marL="2596896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>
                <a:solidFill>
                  <a:srgbClr val="4DE3E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rgbClr val="4DE3E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D6B74649-BD6F-4A2F-9C0D-A7D159E7B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01" r:id="rId1"/>
    <p:sldLayoutId id="214748580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99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99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99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b="0">
              <a:solidFill>
                <a:prstClr val="black">
                  <a:tint val="75000"/>
                </a:prstClr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b="0">
              <a:solidFill>
                <a:prstClr val="black">
                  <a:tint val="75000"/>
                </a:prstClr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C025AB2-38C6-4562-8B73-253D9ACCB0BC}" type="slidenum">
              <a:rPr lang="en-US" b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06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>
                <a:solidFill>
                  <a:srgbClr val="4DE3E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rgbClr val="4DE3E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D6B74649-BD6F-4A2F-9C0D-A7D159E7B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26" r:id="rId1"/>
    <p:sldLayoutId id="2147485827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 b="1">
          <a:solidFill>
            <a:srgbClr val="000099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99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99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99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medical 18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157EC089-065C-42EA-A122-98345596E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93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74B0A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74B0A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74B0A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74B0A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74B0A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74B0A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74B0A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74B0A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74B0A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6105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105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105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6105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105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105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105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105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105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ound Single Corner Rectangle 6"/>
          <p:cNvSpPr/>
          <p:nvPr userDrawn="1"/>
        </p:nvSpPr>
        <p:spPr>
          <a:xfrm>
            <a:off x="0" y="6572274"/>
            <a:ext cx="857224" cy="299223"/>
          </a:xfrm>
          <a:prstGeom prst="round1Rect">
            <a:avLst>
              <a:gd name="adj" fmla="val 50000"/>
            </a:avLst>
          </a:prstGeom>
          <a:solidFill>
            <a:srgbClr val="093885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11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1"/>
          <p:cNvPicPr>
            <a:picLocks noChangeAspect="1" noChangeArrowheads="1"/>
          </p:cNvPicPr>
          <p:nvPr/>
        </p:nvPicPr>
        <p:blipFill>
          <a:blip r:embed="rId13" cstate="print"/>
          <a:srcRect b="38461"/>
          <a:stretch>
            <a:fillRect/>
          </a:stretch>
        </p:blipFill>
        <p:spPr bwMode="auto">
          <a:xfrm>
            <a:off x="0" y="6324602"/>
            <a:ext cx="91440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8931" name="Rectangle 3"/>
          <p:cNvSpPr>
            <a:spLocks noChangeArrowheads="1"/>
          </p:cNvSpPr>
          <p:nvPr/>
        </p:nvSpPr>
        <p:spPr bwMode="gray">
          <a:xfrm>
            <a:off x="9526" y="0"/>
            <a:ext cx="9134475" cy="1219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080808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089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7327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latinLnBrk="0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89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37327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latinLnBrk="0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89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37327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0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467F9E4-1809-44EC-8270-225E362FD2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08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1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508937" name="Picture 9" descr="a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25013" y="328613"/>
            <a:ext cx="942975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8938" name="Picture 10" descr="b_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990600" y="1371602"/>
            <a:ext cx="8255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6" name="Picture 2" descr="log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09576" y="88900"/>
            <a:ext cx="6572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7" name="Title 1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09651" y="7938"/>
            <a:ext cx="21748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21" r:id="rId1"/>
    <p:sldLayoutId id="2147485922" r:id="rId2"/>
    <p:sldLayoutId id="2147485923" r:id="rId3"/>
    <p:sldLayoutId id="2147485924" r:id="rId4"/>
    <p:sldLayoutId id="2147485925" r:id="rId5"/>
    <p:sldLayoutId id="2147485926" r:id="rId6"/>
    <p:sldLayoutId id="2147485927" r:id="rId7"/>
    <p:sldLayoutId id="2147485928" r:id="rId8"/>
    <p:sldLayoutId id="2147485929" r:id="rId9"/>
    <p:sldLayoutId id="2147485930" r:id="rId10"/>
    <p:sldLayoutId id="21474859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C -0.09045 -0.01597 -0.36945 -0.08727 -0.54306 -0.09537 C -0.71667 -0.10347 -0.93785 -0.05879 -1.04167 -0.04907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089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0.05949 C 0.00625 0.0581 0.04097 0.0574 0.05399 0.05324 C 0.06701 0.04907 0.06632 0.04907 0.07638 0.03379 C 0.08628 0.01898 0.10538 -0.02269 0.11319 -0.03727 " pathEditMode="relative" rAng="0" ptsTypes="aaaa">
                                      <p:cBhvr>
                                        <p:cTn id="9" dur="2000" fill="hold"/>
                                        <p:tgtEl>
                                          <p:spTgt spid="5089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-4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08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936" grpId="0"/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8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Jadwal%20PraMusrenbang%20tgl%203-6%20Maret%202017.xlsx" TargetMode="External"/><Relationship Id="rId1" Type="http://schemas.openxmlformats.org/officeDocument/2006/relationships/slideLayout" Target="../slideLayouts/slideLayout5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hyperlink" Target="Jadwal%20PraMusrenbang%20tgl%203-6%20Maret%202017.xlsx" TargetMode="External"/><Relationship Id="rId1" Type="http://schemas.openxmlformats.org/officeDocument/2006/relationships/slideLayout" Target="../slideLayouts/slideLayout5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Jadwal%20PraMusrenbang%20tgl%203-6%20Maret%202017.xlsx" TargetMode="Externa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Jadwal%20PraMusrenbang%20tgl%203-6%20Maret%202017.xlsx" TargetMode="External"/><Relationship Id="rId1" Type="http://schemas.openxmlformats.org/officeDocument/2006/relationships/slideLayout" Target="../slideLayouts/slideLayout5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Jadwal%20PraMusrenbang%20tgl%203-6%20Maret%202017.xlsx" TargetMode="External"/><Relationship Id="rId1" Type="http://schemas.openxmlformats.org/officeDocument/2006/relationships/slideLayout" Target="../slideLayouts/slideLayout5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Jadwal%20PraMusrenbang%20tgl%203-6%20Maret%202017.xlsx" TargetMode="External"/><Relationship Id="rId1" Type="http://schemas.openxmlformats.org/officeDocument/2006/relationships/slideLayout" Target="../slideLayouts/slideLayout5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Jadwal%20PraMusrenbang%20tgl%203-6%20Maret%202017.xlsx" TargetMode="External"/><Relationship Id="rId1" Type="http://schemas.openxmlformats.org/officeDocument/2006/relationships/slideLayout" Target="../slideLayouts/slideLayout5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Jadwal%20PraMusrenbang%20tgl%203-6%20Maret%202017.xlsx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Jadwal%20PraMusrenbang%20tgl%203-6%20Maret%202017.xlsx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eplanning.sumbarprov.go.id/" TargetMode="External"/><Relationship Id="rId2" Type="http://schemas.openxmlformats.org/officeDocument/2006/relationships/hyperlink" Target="Jadwal%20PraMusrenbang%20tgl%203-6%20Maret%202017.xlsx" TargetMode="Externa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1.e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2681302" y="5929330"/>
            <a:ext cx="38909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ysClr val="windowText" lastClr="000000"/>
                </a:solidFill>
                <a:latin typeface="Calibri"/>
                <a:ea typeface="+mn-ea"/>
              </a:rPr>
              <a:t>PADANG, 17 APRIL </a:t>
            </a:r>
            <a:r>
              <a:rPr lang="id-ID" sz="2000" b="1" kern="0" dirty="0" smtClean="0">
                <a:solidFill>
                  <a:sysClr val="windowText" lastClr="000000"/>
                </a:solidFill>
                <a:latin typeface="Calibri"/>
                <a:ea typeface="+mn-ea"/>
              </a:rPr>
              <a:t>201</a:t>
            </a:r>
            <a:r>
              <a:rPr lang="en-US" sz="2000" b="1" kern="0" dirty="0" smtClean="0">
                <a:solidFill>
                  <a:sysClr val="windowText" lastClr="000000"/>
                </a:solidFill>
                <a:latin typeface="Calibri"/>
                <a:ea typeface="+mn-ea"/>
              </a:rPr>
              <a:t>7</a:t>
            </a:r>
            <a:endParaRPr lang="en-US" sz="2000" b="1" kern="0" dirty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0132" y="1700808"/>
            <a:ext cx="71437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 smtClean="0">
                <a:ln w="3175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  <a:ea typeface="+mn-ea"/>
              </a:rPr>
              <a:t>KEBIJAKAN PEMBANGUNAN KESEHATAN DI SUMATERA BARAT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 smtClean="0">
                <a:ln w="3175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  <a:ea typeface="+mn-ea"/>
              </a:rPr>
              <a:t>TAHUN 2016-2021</a:t>
            </a:r>
            <a:endParaRPr lang="en-US" sz="2800" b="1" kern="0" dirty="0">
              <a:ln w="3175">
                <a:solidFill>
                  <a:sysClr val="windowText" lastClr="000000"/>
                </a:solidFill>
                <a:prstDash val="solid"/>
              </a:ln>
              <a:solidFill>
                <a:srgbClr val="0000CC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 Black" pitchFamily="34" charset="0"/>
              <a:ea typeface="+mn-ea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285984" y="3501008"/>
            <a:ext cx="435771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200" b="1" dirty="0" err="1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ahoma" pitchFamily="34" charset="0"/>
                <a:cs typeface="Tahoma" pitchFamily="34" charset="0"/>
              </a:rPr>
              <a:t>Disampaikan</a:t>
            </a:r>
            <a:r>
              <a:rPr lang="en-US" sz="22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2200" b="1" dirty="0" err="1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ahoma" pitchFamily="34" charset="0"/>
                <a:cs typeface="Tahoma" pitchFamily="34" charset="0"/>
              </a:rPr>
              <a:t>Oleh</a:t>
            </a:r>
            <a:r>
              <a:rPr lang="en-US" sz="22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4282" y="3861048"/>
            <a:ext cx="8826930" cy="150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</a:effectLst>
                <a:latin typeface="Franklin Gothic Demi Cond" pitchFamily="34" charset="0"/>
              </a:rPr>
              <a:t>BAPPEDA </a:t>
            </a:r>
            <a:r>
              <a:rPr lang="en-US" sz="2400" b="1" kern="0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</a:effectLst>
                <a:latin typeface="Franklin Gothic Demi Cond" pitchFamily="34" charset="0"/>
              </a:rPr>
              <a:t>Provinsi</a:t>
            </a:r>
            <a:r>
              <a:rPr lang="en-US" sz="2400" b="1" kern="0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</a:effectLst>
                <a:latin typeface="Franklin Gothic Demi Cond" pitchFamily="34" charset="0"/>
              </a:rPr>
              <a:t> Sumatera Barat </a:t>
            </a:r>
          </a:p>
          <a:p>
            <a:pPr algn="ctr" fontAlgn="auto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sz="2400" b="1" kern="0" spc="50" dirty="0" smtClean="0">
              <a:ln w="11430">
                <a:noFill/>
              </a:ln>
              <a:solidFill>
                <a:sysClr val="windowText" lastClr="000000"/>
              </a:solidFill>
              <a:effectLst>
                <a:glow rad="228600">
                  <a:prstClr val="white">
                    <a:lumMod val="95000"/>
                    <a:alpha val="40000"/>
                  </a:prstClr>
                </a:glow>
              </a:effectLst>
              <a:latin typeface="Franklin Gothic Demi Cond" pitchFamily="34" charset="0"/>
            </a:endParaRP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b="1" kern="0" spc="50" dirty="0" err="1" smtClean="0">
                <a:ln w="11430">
                  <a:noFill/>
                </a:ln>
                <a:solidFill>
                  <a:sysClr val="windowText" lastClr="000000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</a:effectLst>
                <a:latin typeface="Franklin Gothic Demi Cond" pitchFamily="34" charset="0"/>
              </a:rPr>
              <a:t>Pada</a:t>
            </a:r>
            <a:r>
              <a:rPr lang="en-US" sz="2400" b="1" kern="0" spc="50" dirty="0" smtClean="0">
                <a:ln w="11430">
                  <a:noFill/>
                </a:ln>
                <a:solidFill>
                  <a:sysClr val="windowText" lastClr="000000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</a:effectLst>
                <a:latin typeface="Franklin Gothic Demi Cond" pitchFamily="34" charset="0"/>
              </a:rPr>
              <a:t> </a:t>
            </a:r>
            <a:r>
              <a:rPr lang="en-US" sz="2400" b="1" kern="0" spc="50" dirty="0" err="1" smtClean="0">
                <a:ln w="11430">
                  <a:noFill/>
                </a:ln>
                <a:solidFill>
                  <a:sysClr val="windowText" lastClr="000000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</a:effectLst>
                <a:latin typeface="Franklin Gothic Demi Cond" pitchFamily="34" charset="0"/>
              </a:rPr>
              <a:t>Acara</a:t>
            </a:r>
            <a:r>
              <a:rPr lang="en-US" sz="2400" b="1" kern="0" spc="50" dirty="0" smtClean="0">
                <a:ln w="11430">
                  <a:noFill/>
                </a:ln>
                <a:solidFill>
                  <a:sysClr val="windowText" lastClr="000000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</a:effectLst>
                <a:latin typeface="Franklin Gothic Demi Cond" pitchFamily="34" charset="0"/>
              </a:rPr>
              <a:t> :</a:t>
            </a: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spc="-8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</a:effectLst>
                <a:latin typeface="Arial Black" pitchFamily="34" charset="0"/>
              </a:rPr>
              <a:t>RAKER KESEHATAN DAERAH PROVINSI SUMATERA BARAT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A2EA2-1B13-4C61-8D00-7EB452EEC8F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ChangeArrowheads="1"/>
          </p:cNvSpPr>
          <p:nvPr/>
        </p:nvSpPr>
        <p:spPr bwMode="auto">
          <a:xfrm>
            <a:off x="14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902146" name="Rectangle 2"/>
          <p:cNvSpPr>
            <a:spLocks noChangeArrowheads="1"/>
          </p:cNvSpPr>
          <p:nvPr/>
        </p:nvSpPr>
        <p:spPr bwMode="auto">
          <a:xfrm>
            <a:off x="14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916482" name="Rectangle 2"/>
          <p:cNvSpPr>
            <a:spLocks noChangeArrowheads="1"/>
          </p:cNvSpPr>
          <p:nvPr/>
        </p:nvSpPr>
        <p:spPr bwMode="auto">
          <a:xfrm>
            <a:off x="14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918530" name="Rectangle 2"/>
          <p:cNvSpPr>
            <a:spLocks noChangeArrowheads="1"/>
          </p:cNvSpPr>
          <p:nvPr/>
        </p:nvSpPr>
        <p:spPr bwMode="auto">
          <a:xfrm>
            <a:off x="14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144080"/>
            <a:ext cx="9144000" cy="641714"/>
          </a:xfrm>
          <a:prstGeom prst="rect">
            <a:avLst/>
          </a:prstGeom>
          <a:noFill/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id-ID" sz="21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PERBANDINGAN TINGKAT KEMISKINAN </a:t>
            </a:r>
            <a:endParaRPr lang="en-US" sz="21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lnSpc>
                <a:spcPct val="85000"/>
              </a:lnSpc>
              <a:defRPr/>
            </a:pPr>
            <a:r>
              <a:rPr lang="id-ID" sz="21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MENURUT KAB</a:t>
            </a:r>
            <a:r>
              <a:rPr lang="en-US" sz="21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/</a:t>
            </a:r>
            <a:r>
              <a:rPr lang="id-ID" sz="21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KOTA </a:t>
            </a:r>
            <a:r>
              <a:rPr lang="en-US" sz="21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TAHUN MARET 2015, </a:t>
            </a:r>
            <a:r>
              <a:rPr lang="id-ID" sz="21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PROVINSI</a:t>
            </a:r>
            <a:r>
              <a:rPr lang="en-US" sz="21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  </a:t>
            </a:r>
            <a:r>
              <a:rPr lang="en-US" sz="21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&amp; NASIONAL SEPT 2016</a:t>
            </a:r>
            <a:endParaRPr lang="id-ID" sz="21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276482" name="Rectangle 2"/>
          <p:cNvSpPr>
            <a:spLocks noChangeArrowheads="1"/>
          </p:cNvSpPr>
          <p:nvPr/>
        </p:nvSpPr>
        <p:spPr bwMode="auto">
          <a:xfrm>
            <a:off x="14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Slide Number Placeholder 7"/>
          <p:cNvSpPr txBox="1">
            <a:spLocks/>
          </p:cNvSpPr>
          <p:nvPr/>
        </p:nvSpPr>
        <p:spPr>
          <a:xfrm>
            <a:off x="7072330" y="6472262"/>
            <a:ext cx="1905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CC7D0F-94E4-4E3E-8A0B-83CF7A98BC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91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764704"/>
            <a:ext cx="8928992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utoShape 2"/>
          <p:cNvSpPr>
            <a:spLocks noChangeArrowheads="1"/>
          </p:cNvSpPr>
          <p:nvPr/>
        </p:nvSpPr>
        <p:spPr bwMode="gray">
          <a:xfrm>
            <a:off x="6532531" y="3309942"/>
            <a:ext cx="2311400" cy="2619388"/>
          </a:xfrm>
          <a:prstGeom prst="roundRect">
            <a:avLst>
              <a:gd name="adj" fmla="val 10347"/>
            </a:avLst>
          </a:prstGeom>
          <a:gradFill rotWithShape="1">
            <a:gsLst>
              <a:gs pos="0">
                <a:srgbClr val="EBD3AD"/>
              </a:gs>
              <a:gs pos="100000">
                <a:srgbClr val="EBD3AD">
                  <a:gamma/>
                  <a:tint val="0"/>
                  <a:invGamma/>
                </a:srgbClr>
              </a:gs>
            </a:gsLst>
            <a:lin ang="18900000" scaled="1"/>
          </a:gradFill>
          <a:ln w="50800">
            <a:solidFill>
              <a:srgbClr val="FF3F3F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Humanst531 BT" pitchFamily="34" charset="0"/>
            </a:endParaRPr>
          </a:p>
        </p:txBody>
      </p:sp>
      <p:sp>
        <p:nvSpPr>
          <p:cNvPr id="90115" name="AutoShape 3"/>
          <p:cNvSpPr>
            <a:spLocks noChangeArrowheads="1"/>
          </p:cNvSpPr>
          <p:nvPr/>
        </p:nvSpPr>
        <p:spPr bwMode="gray">
          <a:xfrm>
            <a:off x="4051269" y="5786454"/>
            <a:ext cx="1993900" cy="928694"/>
          </a:xfrm>
          <a:prstGeom prst="roundRect">
            <a:avLst>
              <a:gd name="adj" fmla="val 10347"/>
            </a:avLst>
          </a:prstGeom>
          <a:gradFill rotWithShape="1">
            <a:gsLst>
              <a:gs pos="0">
                <a:srgbClr val="FFFFFF"/>
              </a:gs>
              <a:gs pos="100000">
                <a:srgbClr val="D8F4BE"/>
              </a:gs>
            </a:gsLst>
            <a:lin ang="2700000" scaled="1"/>
          </a:gradFill>
          <a:ln w="50800">
            <a:solidFill>
              <a:srgbClr val="44988C"/>
            </a:solidFill>
            <a:round/>
            <a:headEnd/>
            <a:tailEnd/>
          </a:ln>
        </p:spPr>
        <p:txBody>
          <a:bodyPr wrap="none" anchor="ctr"/>
          <a:lstStyle/>
          <a:p>
            <a:endParaRPr lang="id-ID">
              <a:solidFill>
                <a:srgbClr val="000000"/>
              </a:solidFill>
              <a:latin typeface="Humanst531 BT"/>
            </a:endParaRPr>
          </a:p>
        </p:txBody>
      </p:sp>
      <p:sp>
        <p:nvSpPr>
          <p:cNvPr id="58" name="AutoShape 7"/>
          <p:cNvSpPr>
            <a:spLocks noChangeArrowheads="1"/>
          </p:cNvSpPr>
          <p:nvPr/>
        </p:nvSpPr>
        <p:spPr bwMode="gray">
          <a:xfrm>
            <a:off x="3786185" y="3402857"/>
            <a:ext cx="2378049" cy="2097875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FFFFFF"/>
              </a:gs>
              <a:gs pos="100000">
                <a:srgbClr val="CCFFCC"/>
              </a:gs>
            </a:gsLst>
            <a:lin ang="2700000" scaled="1"/>
          </a:gradFill>
          <a:ln w="38100">
            <a:solidFill>
              <a:srgbClr val="FFB8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919133" y="2125697"/>
            <a:ext cx="2581299" cy="2160593"/>
            <a:chOff x="1610" y="3067"/>
            <a:chExt cx="1361" cy="889"/>
          </a:xfrm>
        </p:grpSpPr>
        <p:sp>
          <p:nvSpPr>
            <p:cNvPr id="61" name="Freeform 11"/>
            <p:cNvSpPr>
              <a:spLocks/>
            </p:cNvSpPr>
            <p:nvPr/>
          </p:nvSpPr>
          <p:spPr bwMode="gray">
            <a:xfrm rot="10800000">
              <a:off x="2070" y="3067"/>
              <a:ext cx="901" cy="364"/>
            </a:xfrm>
            <a:custGeom>
              <a:avLst/>
              <a:gdLst>
                <a:gd name="T0" fmla="*/ 0 w 2320"/>
                <a:gd name="T1" fmla="*/ 6 h 792"/>
                <a:gd name="T2" fmla="*/ 0 w 2320"/>
                <a:gd name="T3" fmla="*/ 0 h 792"/>
                <a:gd name="T4" fmla="*/ 0 w 2320"/>
                <a:gd name="T5" fmla="*/ 0 h 792"/>
                <a:gd name="T6" fmla="*/ 0 w 2320"/>
                <a:gd name="T7" fmla="*/ 7 h 792"/>
                <a:gd name="T8" fmla="*/ 8 w 2320"/>
                <a:gd name="T9" fmla="*/ 7 h 792"/>
                <a:gd name="T10" fmla="*/ 8 w 2320"/>
                <a:gd name="T11" fmla="*/ 6 h 792"/>
                <a:gd name="T12" fmla="*/ 0 w 2320"/>
                <a:gd name="T13" fmla="*/ 6 h 7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0"/>
                <a:gd name="T22" fmla="*/ 0 h 792"/>
                <a:gd name="T23" fmla="*/ 2320 w 2320"/>
                <a:gd name="T24" fmla="*/ 792 h 7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0" h="792">
                  <a:moveTo>
                    <a:pt x="88" y="696"/>
                  </a:moveTo>
                  <a:lnTo>
                    <a:pt x="88" y="0"/>
                  </a:lnTo>
                  <a:lnTo>
                    <a:pt x="0" y="0"/>
                  </a:lnTo>
                  <a:lnTo>
                    <a:pt x="0" y="792"/>
                  </a:lnTo>
                  <a:lnTo>
                    <a:pt x="2320" y="792"/>
                  </a:lnTo>
                  <a:lnTo>
                    <a:pt x="2320" y="696"/>
                  </a:lnTo>
                  <a:lnTo>
                    <a:pt x="88" y="696"/>
                  </a:lnTo>
                  <a:close/>
                </a:path>
              </a:pathLst>
            </a:custGeom>
            <a:solidFill>
              <a:srgbClr val="0066CC"/>
            </a:solidFill>
            <a:ln w="0">
              <a:noFill/>
              <a:round/>
              <a:headEnd/>
              <a:tailEnd/>
            </a:ln>
          </p:spPr>
          <p:txBody>
            <a:bodyPr rot="10800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Humanst531 BT" pitchFamily="34" charset="0"/>
              </a:endParaRPr>
            </a:p>
          </p:txBody>
        </p:sp>
        <p:sp>
          <p:nvSpPr>
            <p:cNvPr id="62" name="Rectangle 12"/>
            <p:cNvSpPr>
              <a:spLocks noChangeArrowheads="1"/>
            </p:cNvSpPr>
            <p:nvPr/>
          </p:nvSpPr>
          <p:spPr bwMode="gray">
            <a:xfrm>
              <a:off x="1610" y="3130"/>
              <a:ext cx="1296" cy="826"/>
            </a:xfrm>
            <a:prstGeom prst="rect">
              <a:avLst/>
            </a:prstGeom>
            <a:solidFill>
              <a:srgbClr val="99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90119" name="Rectangle 17"/>
          <p:cNvSpPr>
            <a:spLocks noChangeArrowheads="1"/>
          </p:cNvSpPr>
          <p:nvPr/>
        </p:nvSpPr>
        <p:spPr bwMode="auto">
          <a:xfrm>
            <a:off x="3786183" y="3429000"/>
            <a:ext cx="2233612" cy="188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t" anchorCtr="0"/>
          <a:lstStyle/>
          <a:p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BUKAN ANGKT KERJA(Org)</a:t>
            </a:r>
          </a:p>
          <a:p>
            <a:pPr>
              <a:buFontTx/>
              <a:buChar char="-"/>
            </a:pP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NAS      : 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55,85</a:t>
            </a:r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latin typeface="Arial Narrow" pitchFamily="34" charset="0"/>
              </a:rPr>
              <a:t>juta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 (</a:t>
            </a:r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14)</a:t>
            </a:r>
            <a:endParaRPr lang="en-US" sz="1500" b="1" dirty="0">
              <a:solidFill>
                <a:srgbClr val="000000"/>
              </a:solidFill>
              <a:latin typeface="Arial Narrow" pitchFamily="34" charset="0"/>
            </a:endParaRPr>
          </a:p>
          <a:p>
            <a:pPr>
              <a:buFontTx/>
              <a:buChar char="-"/>
            </a:pP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SUMBAR: 	1.</a:t>
            </a:r>
            <a:r>
              <a:rPr lang="id-ID" sz="1500" b="1" dirty="0">
                <a:solidFill>
                  <a:srgbClr val="000000"/>
                </a:solidFill>
                <a:latin typeface="Arial Narrow" pitchFamily="34" charset="0"/>
              </a:rPr>
              <a:t>179.091 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(0</a:t>
            </a:r>
            <a:r>
              <a:rPr lang="id-ID" sz="1500" b="1" dirty="0">
                <a:solidFill>
                  <a:srgbClr val="000000"/>
                </a:solidFill>
                <a:latin typeface="Arial Narrow" pitchFamily="34" charset="0"/>
              </a:rPr>
              <a:t>9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)</a:t>
            </a:r>
          </a:p>
          <a:p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	1.</a:t>
            </a:r>
            <a:r>
              <a:rPr lang="id-ID" sz="1500" b="1" dirty="0">
                <a:solidFill>
                  <a:srgbClr val="000000"/>
                </a:solidFill>
                <a:latin typeface="Arial Narrow" pitchFamily="34" charset="0"/>
              </a:rPr>
              <a:t>150.610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 (</a:t>
            </a:r>
            <a:r>
              <a:rPr lang="id-ID" sz="1500" b="1" dirty="0">
                <a:solidFill>
                  <a:srgbClr val="000000"/>
                </a:solidFill>
                <a:latin typeface="Arial Narrow" pitchFamily="34" charset="0"/>
              </a:rPr>
              <a:t>10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)</a:t>
            </a:r>
          </a:p>
          <a:p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	1.150.734 (11)</a:t>
            </a:r>
          </a:p>
          <a:p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	1.011.543 (12</a:t>
            </a:r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)</a:t>
            </a:r>
          </a:p>
          <a:p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	</a:t>
            </a:r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1.008.700 (13)</a:t>
            </a:r>
          </a:p>
          <a:p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	1.043.000 (14)</a:t>
            </a:r>
            <a:endParaRPr lang="en-US" sz="1500" b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90120" name="Rectangle 19"/>
          <p:cNvSpPr>
            <a:spLocks noChangeArrowheads="1"/>
          </p:cNvSpPr>
          <p:nvPr/>
        </p:nvSpPr>
        <p:spPr bwMode="auto">
          <a:xfrm>
            <a:off x="995331" y="2299439"/>
            <a:ext cx="209708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t" anchorCtr="0"/>
          <a:lstStyle/>
          <a:p>
            <a:pPr>
              <a:tabLst>
                <a:tab pos="719138" algn="l"/>
              </a:tabLst>
            </a:pP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PDDK USIA KERJA &gt; 15 </a:t>
            </a:r>
            <a:r>
              <a:rPr lang="en-US" sz="1500" b="1" dirty="0" err="1">
                <a:solidFill>
                  <a:srgbClr val="000000"/>
                </a:solidFill>
                <a:latin typeface="Arial Narrow" pitchFamily="34" charset="0"/>
              </a:rPr>
              <a:t>th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>
              <a:tabLst>
                <a:tab pos="719138" algn="l"/>
              </a:tabLst>
            </a:pP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- NAS  :  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181,17 </a:t>
            </a:r>
            <a:r>
              <a:rPr lang="en-US" sz="1500" b="1" dirty="0" err="1">
                <a:solidFill>
                  <a:srgbClr val="FF0000"/>
                </a:solidFill>
                <a:latin typeface="Arial Narrow" pitchFamily="34" charset="0"/>
              </a:rPr>
              <a:t>juta</a:t>
            </a:r>
            <a:r>
              <a:rPr lang="en-US" sz="1500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(</a:t>
            </a:r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14)</a:t>
            </a:r>
            <a:endParaRPr lang="en-US" sz="1500" b="1" dirty="0">
              <a:solidFill>
                <a:srgbClr val="000000"/>
              </a:solidFill>
              <a:latin typeface="Arial Narrow" pitchFamily="34" charset="0"/>
            </a:endParaRPr>
          </a:p>
          <a:p>
            <a:pPr>
              <a:buFontTx/>
              <a:buChar char="-"/>
              <a:tabLst>
                <a:tab pos="719138" algn="l"/>
              </a:tabLst>
            </a:pP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SUMBAR: 	3.</a:t>
            </a:r>
            <a:r>
              <a:rPr lang="id-ID" sz="1500" b="1" dirty="0">
                <a:solidFill>
                  <a:srgbClr val="000000"/>
                </a:solidFill>
                <a:latin typeface="Arial Narrow" pitchFamily="34" charset="0"/>
              </a:rPr>
              <a:t>360.057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 (0</a:t>
            </a:r>
            <a:r>
              <a:rPr lang="id-ID" sz="1500" b="1" dirty="0">
                <a:solidFill>
                  <a:srgbClr val="000000"/>
                </a:solidFill>
                <a:latin typeface="Arial Narrow" pitchFamily="34" charset="0"/>
              </a:rPr>
              <a:t>9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)</a:t>
            </a:r>
            <a:endParaRPr lang="id-ID" sz="1500" b="1" dirty="0">
              <a:solidFill>
                <a:srgbClr val="000000"/>
              </a:solidFill>
              <a:latin typeface="Arial Narrow" pitchFamily="34" charset="0"/>
            </a:endParaRPr>
          </a:p>
          <a:p>
            <a:pPr>
              <a:tabLst>
                <a:tab pos="719138" algn="l"/>
              </a:tabLst>
            </a:pP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		</a:t>
            </a:r>
            <a:r>
              <a:rPr lang="id-ID" sz="1500" b="1" dirty="0">
                <a:solidFill>
                  <a:srgbClr val="000000"/>
                </a:solidFill>
                <a:latin typeface="Arial Narrow" pitchFamily="34" charset="0"/>
              </a:rPr>
              <a:t>3.423.721 (10)</a:t>
            </a:r>
            <a:endParaRPr lang="en-US" sz="1500" b="1" dirty="0">
              <a:solidFill>
                <a:srgbClr val="000000"/>
              </a:solidFill>
              <a:latin typeface="Arial Narrow" pitchFamily="34" charset="0"/>
            </a:endParaRPr>
          </a:p>
          <a:p>
            <a:pPr>
              <a:tabLst>
                <a:tab pos="719138" algn="l"/>
              </a:tabLst>
            </a:pP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		3.326.730 (11) </a:t>
            </a:r>
          </a:p>
          <a:p>
            <a:pPr>
              <a:tabLst>
                <a:tab pos="719138" algn="l"/>
              </a:tabLst>
            </a:pP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		3.362.735 (12</a:t>
            </a:r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)</a:t>
            </a:r>
          </a:p>
          <a:p>
            <a:pPr>
              <a:tabLst>
                <a:tab pos="719138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	</a:t>
            </a:r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	3.399.400 (13)</a:t>
            </a:r>
          </a:p>
          <a:p>
            <a:pPr>
              <a:tabLst>
                <a:tab pos="719138" algn="l"/>
              </a:tabLst>
            </a:pPr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		3.545.700 (14)</a:t>
            </a:r>
          </a:p>
          <a:p>
            <a:pPr>
              <a:tabLst>
                <a:tab pos="719138" algn="l"/>
              </a:tabLst>
            </a:pPr>
            <a:endParaRPr lang="en-US" sz="1500" b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70" name="Text Box 21"/>
          <p:cNvSpPr txBox="1">
            <a:spLocks noChangeArrowheads="1"/>
          </p:cNvSpPr>
          <p:nvPr/>
        </p:nvSpPr>
        <p:spPr bwMode="auto">
          <a:xfrm>
            <a:off x="71423" y="6363009"/>
            <a:ext cx="3929063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00" b="1" kern="0" dirty="0" err="1">
                <a:solidFill>
                  <a:sysClr val="windowText" lastClr="000000"/>
                </a:solidFill>
                <a:latin typeface="Arial"/>
              </a:rPr>
              <a:t>Sumber</a:t>
            </a:r>
            <a:r>
              <a:rPr lang="en-US" sz="1300" b="1" kern="0" dirty="0">
                <a:solidFill>
                  <a:sysClr val="windowText" lastClr="000000"/>
                </a:solidFill>
                <a:latin typeface="Arial"/>
              </a:rPr>
              <a:t> : </a:t>
            </a:r>
            <a:r>
              <a:rPr lang="en-US" sz="1300" b="1" kern="0" dirty="0" err="1" smtClean="0">
                <a:solidFill>
                  <a:sysClr val="windowText" lastClr="000000"/>
                </a:solidFill>
                <a:latin typeface="Arial"/>
              </a:rPr>
              <a:t>Berita</a:t>
            </a:r>
            <a:r>
              <a:rPr lang="en-US" sz="1300" b="1" kern="0" dirty="0" smtClean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US" sz="1300" b="1" kern="0" dirty="0" err="1" smtClean="0">
                <a:solidFill>
                  <a:sysClr val="windowText" lastClr="000000"/>
                </a:solidFill>
                <a:latin typeface="Arial"/>
              </a:rPr>
              <a:t>Resmi</a:t>
            </a:r>
            <a:r>
              <a:rPr lang="en-US" sz="1300" b="1" kern="0" dirty="0" smtClean="0">
                <a:solidFill>
                  <a:sysClr val="windowText" lastClr="000000"/>
                </a:solidFill>
                <a:latin typeface="Arial"/>
              </a:rPr>
              <a:t> BPS</a:t>
            </a:r>
            <a:endParaRPr lang="en-US" sz="1300" b="1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1" name="Rectangle 22"/>
          <p:cNvSpPr>
            <a:spLocks noChangeArrowheads="1"/>
          </p:cNvSpPr>
          <p:nvPr/>
        </p:nvSpPr>
        <p:spPr bwMode="auto">
          <a:xfrm>
            <a:off x="4500532" y="5929330"/>
            <a:ext cx="1625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115888" indent="-115888"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500" b="1" kern="0" dirty="0" err="1">
                <a:solidFill>
                  <a:srgbClr val="000000"/>
                </a:solidFill>
              </a:rPr>
              <a:t>Sekolah</a:t>
            </a:r>
            <a:endParaRPr lang="en-US" sz="1500" b="1" kern="0" dirty="0">
              <a:solidFill>
                <a:srgbClr val="000000"/>
              </a:solidFill>
            </a:endParaRPr>
          </a:p>
          <a:p>
            <a:pPr marL="115888" indent="-115888"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500" b="1" kern="0" dirty="0" err="1">
                <a:solidFill>
                  <a:srgbClr val="000000"/>
                </a:solidFill>
              </a:rPr>
              <a:t>Mengurus</a:t>
            </a:r>
            <a:r>
              <a:rPr lang="en-US" sz="1500" b="1" kern="0" dirty="0">
                <a:solidFill>
                  <a:srgbClr val="000000"/>
                </a:solidFill>
              </a:rPr>
              <a:t> RT</a:t>
            </a:r>
          </a:p>
          <a:p>
            <a:pPr marL="115888" indent="-115888"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500" b="1" kern="0" dirty="0" err="1">
                <a:solidFill>
                  <a:srgbClr val="000000"/>
                </a:solidFill>
              </a:rPr>
              <a:t>Lainnya</a:t>
            </a:r>
            <a:endParaRPr lang="en-US" sz="1500" b="1" kern="0" dirty="0">
              <a:solidFill>
                <a:srgbClr val="000000"/>
              </a:solidFill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214281" y="4438701"/>
            <a:ext cx="2305050" cy="1419225"/>
            <a:chOff x="673" y="1244"/>
            <a:chExt cx="1825" cy="1005"/>
          </a:xfrm>
        </p:grpSpPr>
        <p:sp>
          <p:nvSpPr>
            <p:cNvPr id="73" name="Freeform 24"/>
            <p:cNvSpPr>
              <a:spLocks/>
            </p:cNvSpPr>
            <p:nvPr/>
          </p:nvSpPr>
          <p:spPr bwMode="gray">
            <a:xfrm>
              <a:off x="673" y="1751"/>
              <a:ext cx="1272" cy="498"/>
            </a:xfrm>
            <a:custGeom>
              <a:avLst/>
              <a:gdLst>
                <a:gd name="T0" fmla="*/ 2 w 2320"/>
                <a:gd name="T1" fmla="*/ 43 h 792"/>
                <a:gd name="T2" fmla="*/ 2 w 2320"/>
                <a:gd name="T3" fmla="*/ 0 h 792"/>
                <a:gd name="T4" fmla="*/ 0 w 2320"/>
                <a:gd name="T5" fmla="*/ 0 h 792"/>
                <a:gd name="T6" fmla="*/ 0 w 2320"/>
                <a:gd name="T7" fmla="*/ 50 h 792"/>
                <a:gd name="T8" fmla="*/ 63 w 2320"/>
                <a:gd name="T9" fmla="*/ 50 h 792"/>
                <a:gd name="T10" fmla="*/ 63 w 2320"/>
                <a:gd name="T11" fmla="*/ 43 h 792"/>
                <a:gd name="T12" fmla="*/ 2 w 2320"/>
                <a:gd name="T13" fmla="*/ 43 h 7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0"/>
                <a:gd name="T22" fmla="*/ 0 h 792"/>
                <a:gd name="T23" fmla="*/ 2320 w 2320"/>
                <a:gd name="T24" fmla="*/ 792 h 7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0" h="792">
                  <a:moveTo>
                    <a:pt x="88" y="696"/>
                  </a:moveTo>
                  <a:lnTo>
                    <a:pt x="88" y="0"/>
                  </a:lnTo>
                  <a:lnTo>
                    <a:pt x="0" y="0"/>
                  </a:lnTo>
                  <a:lnTo>
                    <a:pt x="0" y="792"/>
                  </a:lnTo>
                  <a:lnTo>
                    <a:pt x="2320" y="792"/>
                  </a:lnTo>
                  <a:lnTo>
                    <a:pt x="2320" y="696"/>
                  </a:lnTo>
                  <a:lnTo>
                    <a:pt x="88" y="696"/>
                  </a:lnTo>
                  <a:close/>
                </a:path>
              </a:pathLst>
            </a:custGeom>
            <a:solidFill>
              <a:srgbClr val="66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74" name="Freeform 25"/>
            <p:cNvSpPr>
              <a:spLocks/>
            </p:cNvSpPr>
            <p:nvPr/>
          </p:nvSpPr>
          <p:spPr bwMode="gray">
            <a:xfrm rot="10800000">
              <a:off x="1286" y="1244"/>
              <a:ext cx="1212" cy="514"/>
            </a:xfrm>
            <a:custGeom>
              <a:avLst/>
              <a:gdLst>
                <a:gd name="T0" fmla="*/ 2 w 2320"/>
                <a:gd name="T1" fmla="*/ 52 h 792"/>
                <a:gd name="T2" fmla="*/ 2 w 2320"/>
                <a:gd name="T3" fmla="*/ 0 h 792"/>
                <a:gd name="T4" fmla="*/ 0 w 2320"/>
                <a:gd name="T5" fmla="*/ 0 h 792"/>
                <a:gd name="T6" fmla="*/ 0 w 2320"/>
                <a:gd name="T7" fmla="*/ 60 h 792"/>
                <a:gd name="T8" fmla="*/ 47 w 2320"/>
                <a:gd name="T9" fmla="*/ 60 h 792"/>
                <a:gd name="T10" fmla="*/ 47 w 2320"/>
                <a:gd name="T11" fmla="*/ 52 h 792"/>
                <a:gd name="T12" fmla="*/ 2 w 2320"/>
                <a:gd name="T13" fmla="*/ 52 h 7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0"/>
                <a:gd name="T22" fmla="*/ 0 h 792"/>
                <a:gd name="T23" fmla="*/ 2320 w 2320"/>
                <a:gd name="T24" fmla="*/ 792 h 7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0" h="792">
                  <a:moveTo>
                    <a:pt x="88" y="696"/>
                  </a:moveTo>
                  <a:lnTo>
                    <a:pt x="88" y="0"/>
                  </a:lnTo>
                  <a:lnTo>
                    <a:pt x="0" y="0"/>
                  </a:lnTo>
                  <a:lnTo>
                    <a:pt x="0" y="792"/>
                  </a:lnTo>
                  <a:lnTo>
                    <a:pt x="2320" y="792"/>
                  </a:lnTo>
                  <a:lnTo>
                    <a:pt x="2320" y="696"/>
                  </a:lnTo>
                  <a:lnTo>
                    <a:pt x="88" y="696"/>
                  </a:lnTo>
                  <a:close/>
                </a:path>
              </a:pathLst>
            </a:custGeom>
            <a:solidFill>
              <a:srgbClr val="66CCFF"/>
            </a:solidFill>
            <a:ln w="0">
              <a:noFill/>
              <a:round/>
              <a:headEnd/>
              <a:tailEnd/>
            </a:ln>
          </p:spPr>
          <p:txBody>
            <a:bodyPr rot="10800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75" name="Rectangle 26"/>
            <p:cNvSpPr>
              <a:spLocks noChangeArrowheads="1"/>
            </p:cNvSpPr>
            <p:nvPr/>
          </p:nvSpPr>
          <p:spPr bwMode="gray">
            <a:xfrm>
              <a:off x="704" y="1252"/>
              <a:ext cx="1767" cy="960"/>
            </a:xfrm>
            <a:prstGeom prst="rect">
              <a:avLst/>
            </a:prstGeom>
            <a:solidFill>
              <a:srgbClr val="004C72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</p:grpSp>
      <p:sp>
        <p:nvSpPr>
          <p:cNvPr id="90124" name="Rectangle 27"/>
          <p:cNvSpPr>
            <a:spLocks noChangeArrowheads="1"/>
          </p:cNvSpPr>
          <p:nvPr/>
        </p:nvSpPr>
        <p:spPr bwMode="auto">
          <a:xfrm>
            <a:off x="246035" y="4508551"/>
            <a:ext cx="2030413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tabLst>
                <a:tab pos="812800" algn="l"/>
              </a:tabLst>
            </a:pPr>
            <a:r>
              <a:rPr lang="en-US" sz="1400" b="1" dirty="0">
                <a:solidFill>
                  <a:srgbClr val="FFFFFF"/>
                </a:solidFill>
                <a:latin typeface="Arial Narrow" pitchFamily="34" charset="0"/>
              </a:rPr>
              <a:t>PENDUDUK (</a:t>
            </a:r>
            <a:r>
              <a:rPr lang="en-US" sz="1400" b="1" dirty="0" err="1">
                <a:solidFill>
                  <a:srgbClr val="FFFFFF"/>
                </a:solidFill>
                <a:latin typeface="Arial Narrow" pitchFamily="34" charset="0"/>
              </a:rPr>
              <a:t>Orang</a:t>
            </a:r>
            <a:r>
              <a:rPr lang="en-US" sz="1400" b="1" dirty="0">
                <a:solidFill>
                  <a:srgbClr val="FFFFFF"/>
                </a:solidFill>
                <a:latin typeface="Arial Narrow" pitchFamily="34" charset="0"/>
              </a:rPr>
              <a:t>)</a:t>
            </a:r>
          </a:p>
          <a:p>
            <a:pPr>
              <a:tabLst>
                <a:tab pos="812800" algn="l"/>
              </a:tabLst>
            </a:pPr>
            <a:r>
              <a:rPr lang="en-US" sz="1400" b="1" dirty="0">
                <a:solidFill>
                  <a:srgbClr val="FFFFFF"/>
                </a:solidFill>
                <a:latin typeface="Arial Narrow" pitchFamily="34" charset="0"/>
              </a:rPr>
              <a:t>- NAS  </a:t>
            </a:r>
            <a:r>
              <a:rPr lang="en-US" sz="1400" b="1" dirty="0" smtClean="0">
                <a:solidFill>
                  <a:srgbClr val="FFFFFF"/>
                </a:solidFill>
                <a:latin typeface="Arial Narrow" pitchFamily="34" charset="0"/>
              </a:rPr>
              <a:t>	:  237,56  </a:t>
            </a:r>
            <a:r>
              <a:rPr lang="en-US" sz="1400" b="1" dirty="0" err="1">
                <a:solidFill>
                  <a:srgbClr val="FFFFFF"/>
                </a:solidFill>
                <a:latin typeface="Arial Narrow" pitchFamily="34" charset="0"/>
              </a:rPr>
              <a:t>juta</a:t>
            </a:r>
            <a:r>
              <a:rPr lang="en-US" sz="1400" b="1" dirty="0">
                <a:solidFill>
                  <a:srgbClr val="FFFFFF"/>
                </a:solidFill>
                <a:latin typeface="Arial Narrow" pitchFamily="34" charset="0"/>
              </a:rPr>
              <a:t> (10)</a:t>
            </a:r>
          </a:p>
          <a:p>
            <a:pPr>
              <a:buFontTx/>
              <a:buChar char="-"/>
              <a:tabLst>
                <a:tab pos="812800" algn="l"/>
              </a:tabLst>
            </a:pPr>
            <a:r>
              <a:rPr lang="en-US" sz="1400" b="1" dirty="0">
                <a:solidFill>
                  <a:srgbClr val="FFFFFF"/>
                </a:solidFill>
                <a:latin typeface="Arial Narrow" pitchFamily="34" charset="0"/>
              </a:rPr>
              <a:t>SUMBAR </a:t>
            </a:r>
            <a:r>
              <a:rPr lang="en-US" sz="1400" b="1" dirty="0" smtClean="0">
                <a:solidFill>
                  <a:srgbClr val="FFFFFF"/>
                </a:solidFill>
                <a:latin typeface="Arial Narrow" pitchFamily="34" charset="0"/>
              </a:rPr>
              <a:t>	: 	 </a:t>
            </a:r>
            <a:r>
              <a:rPr lang="id-ID" sz="1400" b="1" dirty="0" smtClean="0">
                <a:solidFill>
                  <a:srgbClr val="FFFFFF"/>
                </a:solidFill>
                <a:latin typeface="Arial Narrow" pitchFamily="34" charset="0"/>
              </a:rPr>
              <a:t>4.918.470</a:t>
            </a:r>
            <a:r>
              <a:rPr lang="en-US" sz="1400" b="1" dirty="0" smtClean="0">
                <a:solidFill>
                  <a:srgbClr val="FFFFFF"/>
                </a:solidFill>
                <a:latin typeface="Arial Narrow" pitchFamily="34" charset="0"/>
              </a:rPr>
              <a:t> (</a:t>
            </a:r>
            <a:r>
              <a:rPr lang="id-ID" sz="1400" b="1" dirty="0">
                <a:solidFill>
                  <a:srgbClr val="FFFFFF"/>
                </a:solidFill>
                <a:latin typeface="Arial Narrow" pitchFamily="34" charset="0"/>
              </a:rPr>
              <a:t>11</a:t>
            </a:r>
            <a:r>
              <a:rPr lang="id-ID" sz="1400" b="1" dirty="0" smtClean="0">
                <a:solidFill>
                  <a:srgbClr val="FFFFFF"/>
                </a:solidFill>
                <a:latin typeface="Arial Narrow" pitchFamily="34" charset="0"/>
              </a:rPr>
              <a:t>)</a:t>
            </a:r>
            <a:endParaRPr lang="en-US" sz="1400" b="1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>
              <a:tabLst>
                <a:tab pos="812800" algn="l"/>
              </a:tabLst>
            </a:pPr>
            <a:r>
              <a:rPr lang="en-US" sz="1400" dirty="0" smtClean="0">
                <a:solidFill>
                  <a:srgbClr val="FFFFFF"/>
                </a:solidFill>
              </a:rPr>
              <a:t>	</a:t>
            </a:r>
            <a:r>
              <a:rPr lang="en-US" sz="1400" b="1" dirty="0" smtClean="0">
                <a:solidFill>
                  <a:srgbClr val="FFFFFF"/>
                </a:solidFill>
                <a:latin typeface="Arial Narrow" pitchFamily="34" charset="0"/>
              </a:rPr>
              <a:t>	 4.957.719 (12)</a:t>
            </a:r>
          </a:p>
          <a:p>
            <a:pPr>
              <a:tabLst>
                <a:tab pos="812800" algn="l"/>
              </a:tabLst>
            </a:pP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		 </a:t>
            </a:r>
            <a: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  <a:t>5.196.289 (15)</a:t>
            </a:r>
            <a:endParaRPr lang="en-US" sz="1400" b="1" dirty="0">
              <a:solidFill>
                <a:srgbClr val="FFFFFF"/>
              </a:solidFill>
            </a:endParaRPr>
          </a:p>
          <a:p>
            <a:pPr>
              <a:tabLst>
                <a:tab pos="812800" algn="l"/>
              </a:tabLst>
            </a:pPr>
            <a:r>
              <a:rPr lang="en-US" sz="1400" b="1" dirty="0">
                <a:solidFill>
                  <a:srgbClr val="FFFFFF"/>
                </a:solidFill>
                <a:latin typeface="Arial Narrow" pitchFamily="34" charset="0"/>
              </a:rPr>
              <a:t>		</a:t>
            </a:r>
          </a:p>
        </p:txBody>
      </p:sp>
      <p:sp>
        <p:nvSpPr>
          <p:cNvPr id="90125" name="Freeform 28"/>
          <p:cNvSpPr>
            <a:spLocks/>
          </p:cNvSpPr>
          <p:nvPr/>
        </p:nvSpPr>
        <p:spPr bwMode="gray">
          <a:xfrm rot="16715550">
            <a:off x="-112228" y="3572401"/>
            <a:ext cx="1295400" cy="533400"/>
          </a:xfrm>
          <a:custGeom>
            <a:avLst/>
            <a:gdLst>
              <a:gd name="T0" fmla="*/ 2147483647 w 1225"/>
              <a:gd name="T1" fmla="*/ 2147483647 h 467"/>
              <a:gd name="T2" fmla="*/ 2147483647 w 1225"/>
              <a:gd name="T3" fmla="*/ 2147483647 h 467"/>
              <a:gd name="T4" fmla="*/ 2147483647 w 1225"/>
              <a:gd name="T5" fmla="*/ 2147483647 h 467"/>
              <a:gd name="T6" fmla="*/ 2147483647 w 1225"/>
              <a:gd name="T7" fmla="*/ 2147483647 h 467"/>
              <a:gd name="T8" fmla="*/ 2147483647 w 1225"/>
              <a:gd name="T9" fmla="*/ 2147483647 h 467"/>
              <a:gd name="T10" fmla="*/ 2147483647 w 1225"/>
              <a:gd name="T11" fmla="*/ 2147483647 h 467"/>
              <a:gd name="T12" fmla="*/ 2147483647 w 1225"/>
              <a:gd name="T13" fmla="*/ 0 h 467"/>
              <a:gd name="T14" fmla="*/ 2147483647 w 1225"/>
              <a:gd name="T15" fmla="*/ 2147483647 h 467"/>
              <a:gd name="T16" fmla="*/ 2147483647 w 1225"/>
              <a:gd name="T17" fmla="*/ 2147483647 h 467"/>
              <a:gd name="T18" fmla="*/ 2147483647 w 1225"/>
              <a:gd name="T19" fmla="*/ 2147483647 h 467"/>
              <a:gd name="T20" fmla="*/ 2147483647 w 1225"/>
              <a:gd name="T21" fmla="*/ 2147483647 h 467"/>
              <a:gd name="T22" fmla="*/ 2147483647 w 1225"/>
              <a:gd name="T23" fmla="*/ 2147483647 h 467"/>
              <a:gd name="T24" fmla="*/ 2147483647 w 1225"/>
              <a:gd name="T25" fmla="*/ 2147483647 h 467"/>
              <a:gd name="T26" fmla="*/ 2147483647 w 1225"/>
              <a:gd name="T27" fmla="*/ 2147483647 h 467"/>
              <a:gd name="T28" fmla="*/ 2147483647 w 1225"/>
              <a:gd name="T29" fmla="*/ 2147483647 h 467"/>
              <a:gd name="T30" fmla="*/ 2147483647 w 1225"/>
              <a:gd name="T31" fmla="*/ 2147483647 h 467"/>
              <a:gd name="T32" fmla="*/ 2147483647 w 1225"/>
              <a:gd name="T33" fmla="*/ 2147483647 h 467"/>
              <a:gd name="T34" fmla="*/ 2147483647 w 1225"/>
              <a:gd name="T35" fmla="*/ 2147483647 h 467"/>
              <a:gd name="T36" fmla="*/ 2147483647 w 1225"/>
              <a:gd name="T37" fmla="*/ 2147483647 h 467"/>
              <a:gd name="T38" fmla="*/ 2147483647 w 1225"/>
              <a:gd name="T39" fmla="*/ 2147483647 h 467"/>
              <a:gd name="T40" fmla="*/ 2147483647 w 1225"/>
              <a:gd name="T41" fmla="*/ 2147483647 h 467"/>
              <a:gd name="T42" fmla="*/ 2147483647 w 1225"/>
              <a:gd name="T43" fmla="*/ 2147483647 h 467"/>
              <a:gd name="T44" fmla="*/ 2147483647 w 1225"/>
              <a:gd name="T45" fmla="*/ 2147483647 h 467"/>
              <a:gd name="T46" fmla="*/ 2147483647 w 1225"/>
              <a:gd name="T47" fmla="*/ 2147483647 h 467"/>
              <a:gd name="T48" fmla="*/ 2147483647 w 1225"/>
              <a:gd name="T49" fmla="*/ 2147483647 h 467"/>
              <a:gd name="T50" fmla="*/ 2147483647 w 1225"/>
              <a:gd name="T51" fmla="*/ 2147483647 h 467"/>
              <a:gd name="T52" fmla="*/ 2147483647 w 1225"/>
              <a:gd name="T53" fmla="*/ 2147483647 h 467"/>
              <a:gd name="T54" fmla="*/ 2147483647 w 1225"/>
              <a:gd name="T55" fmla="*/ 2147483647 h 467"/>
              <a:gd name="T56" fmla="*/ 2147483647 w 1225"/>
              <a:gd name="T57" fmla="*/ 2147483647 h 467"/>
              <a:gd name="T58" fmla="*/ 2147483647 w 1225"/>
              <a:gd name="T59" fmla="*/ 2147483647 h 467"/>
              <a:gd name="T60" fmla="*/ 2147483647 w 1225"/>
              <a:gd name="T61" fmla="*/ 2147483647 h 467"/>
              <a:gd name="T62" fmla="*/ 0 w 1225"/>
              <a:gd name="T63" fmla="*/ 2147483647 h 46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225"/>
              <a:gd name="T97" fmla="*/ 0 h 467"/>
              <a:gd name="T98" fmla="*/ 1225 w 1225"/>
              <a:gd name="T99" fmla="*/ 467 h 46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gradFill flip="none" rotWithShape="1">
            <a:gsLst>
              <a:gs pos="0">
                <a:srgbClr val="00E287">
                  <a:shade val="30000"/>
                  <a:satMod val="115000"/>
                </a:srgbClr>
              </a:gs>
              <a:gs pos="50000">
                <a:srgbClr val="00E287">
                  <a:shade val="67500"/>
                  <a:satMod val="115000"/>
                </a:srgbClr>
              </a:gs>
              <a:gs pos="100000">
                <a:srgbClr val="00E287">
                  <a:shade val="100000"/>
                  <a:satMod val="115000"/>
                </a:srgbClr>
              </a:gs>
            </a:gsLst>
            <a:lin ang="10800000" scaled="1"/>
            <a:tileRect/>
          </a:gradFill>
          <a:ln w="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rot="10800000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" name="Freeform 30"/>
          <p:cNvSpPr>
            <a:spLocks/>
          </p:cNvSpPr>
          <p:nvPr/>
        </p:nvSpPr>
        <p:spPr bwMode="gray">
          <a:xfrm rot="17908530">
            <a:off x="2699084" y="1623349"/>
            <a:ext cx="904875" cy="503238"/>
          </a:xfrm>
          <a:custGeom>
            <a:avLst/>
            <a:gdLst>
              <a:gd name="T0" fmla="*/ 2147483647 w 1225"/>
              <a:gd name="T1" fmla="*/ 2147483647 h 467"/>
              <a:gd name="T2" fmla="*/ 2147483647 w 1225"/>
              <a:gd name="T3" fmla="*/ 2147483647 h 467"/>
              <a:gd name="T4" fmla="*/ 2147483647 w 1225"/>
              <a:gd name="T5" fmla="*/ 2147483647 h 467"/>
              <a:gd name="T6" fmla="*/ 2147483647 w 1225"/>
              <a:gd name="T7" fmla="*/ 2147483647 h 467"/>
              <a:gd name="T8" fmla="*/ 2147483647 w 1225"/>
              <a:gd name="T9" fmla="*/ 2147483647 h 467"/>
              <a:gd name="T10" fmla="*/ 2147483647 w 1225"/>
              <a:gd name="T11" fmla="*/ 2147483647 h 467"/>
              <a:gd name="T12" fmla="*/ 2147483647 w 1225"/>
              <a:gd name="T13" fmla="*/ 0 h 467"/>
              <a:gd name="T14" fmla="*/ 2147483647 w 1225"/>
              <a:gd name="T15" fmla="*/ 2147483647 h 467"/>
              <a:gd name="T16" fmla="*/ 2147483647 w 1225"/>
              <a:gd name="T17" fmla="*/ 2147483647 h 467"/>
              <a:gd name="T18" fmla="*/ 2147483647 w 1225"/>
              <a:gd name="T19" fmla="*/ 2147483647 h 467"/>
              <a:gd name="T20" fmla="*/ 2147483647 w 1225"/>
              <a:gd name="T21" fmla="*/ 2147483647 h 467"/>
              <a:gd name="T22" fmla="*/ 2147483647 w 1225"/>
              <a:gd name="T23" fmla="*/ 2147483647 h 467"/>
              <a:gd name="T24" fmla="*/ 2147483647 w 1225"/>
              <a:gd name="T25" fmla="*/ 2147483647 h 467"/>
              <a:gd name="T26" fmla="*/ 2147483647 w 1225"/>
              <a:gd name="T27" fmla="*/ 2147483647 h 467"/>
              <a:gd name="T28" fmla="*/ 2147483647 w 1225"/>
              <a:gd name="T29" fmla="*/ 2147483647 h 467"/>
              <a:gd name="T30" fmla="*/ 2147483647 w 1225"/>
              <a:gd name="T31" fmla="*/ 2147483647 h 467"/>
              <a:gd name="T32" fmla="*/ 2147483647 w 1225"/>
              <a:gd name="T33" fmla="*/ 2147483647 h 467"/>
              <a:gd name="T34" fmla="*/ 2147483647 w 1225"/>
              <a:gd name="T35" fmla="*/ 2147483647 h 467"/>
              <a:gd name="T36" fmla="*/ 2147483647 w 1225"/>
              <a:gd name="T37" fmla="*/ 2147483647 h 467"/>
              <a:gd name="T38" fmla="*/ 2147483647 w 1225"/>
              <a:gd name="T39" fmla="*/ 2147483647 h 467"/>
              <a:gd name="T40" fmla="*/ 2147483647 w 1225"/>
              <a:gd name="T41" fmla="*/ 2147483647 h 467"/>
              <a:gd name="T42" fmla="*/ 2147483647 w 1225"/>
              <a:gd name="T43" fmla="*/ 2147483647 h 467"/>
              <a:gd name="T44" fmla="*/ 2147483647 w 1225"/>
              <a:gd name="T45" fmla="*/ 2147483647 h 467"/>
              <a:gd name="T46" fmla="*/ 2147483647 w 1225"/>
              <a:gd name="T47" fmla="*/ 2147483647 h 467"/>
              <a:gd name="T48" fmla="*/ 2147483647 w 1225"/>
              <a:gd name="T49" fmla="*/ 2147483647 h 467"/>
              <a:gd name="T50" fmla="*/ 2147483647 w 1225"/>
              <a:gd name="T51" fmla="*/ 2147483647 h 467"/>
              <a:gd name="T52" fmla="*/ 2147483647 w 1225"/>
              <a:gd name="T53" fmla="*/ 2147483647 h 467"/>
              <a:gd name="T54" fmla="*/ 2147483647 w 1225"/>
              <a:gd name="T55" fmla="*/ 2147483647 h 467"/>
              <a:gd name="T56" fmla="*/ 2147483647 w 1225"/>
              <a:gd name="T57" fmla="*/ 2147483647 h 467"/>
              <a:gd name="T58" fmla="*/ 2147483647 w 1225"/>
              <a:gd name="T59" fmla="*/ 2147483647 h 467"/>
              <a:gd name="T60" fmla="*/ 2147483647 w 1225"/>
              <a:gd name="T61" fmla="*/ 2147483647 h 467"/>
              <a:gd name="T62" fmla="*/ 0 w 1225"/>
              <a:gd name="T63" fmla="*/ 2147483647 h 46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225"/>
              <a:gd name="T97" fmla="*/ 0 h 467"/>
              <a:gd name="T98" fmla="*/ 1225 w 1225"/>
              <a:gd name="T99" fmla="*/ 467 h 46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gradFill rotWithShape="1">
            <a:gsLst>
              <a:gs pos="0">
                <a:srgbClr val="FF00FF"/>
              </a:gs>
              <a:gs pos="100000">
                <a:srgbClr val="000000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Humanst531 BT" pitchFamily="34" charset="0"/>
            </a:endParaRPr>
          </a:p>
        </p:txBody>
      </p:sp>
      <p:sp>
        <p:nvSpPr>
          <p:cNvPr id="80" name="Freeform 31"/>
          <p:cNvSpPr>
            <a:spLocks/>
          </p:cNvSpPr>
          <p:nvPr/>
        </p:nvSpPr>
        <p:spPr bwMode="gray">
          <a:xfrm rot="2560239" flipV="1">
            <a:off x="3166093" y="4092842"/>
            <a:ext cx="863600" cy="461962"/>
          </a:xfrm>
          <a:custGeom>
            <a:avLst/>
            <a:gdLst>
              <a:gd name="T0" fmla="*/ 2147483647 w 1225"/>
              <a:gd name="T1" fmla="*/ 2147483647 h 467"/>
              <a:gd name="T2" fmla="*/ 2147483647 w 1225"/>
              <a:gd name="T3" fmla="*/ 2147483647 h 467"/>
              <a:gd name="T4" fmla="*/ 2147483647 w 1225"/>
              <a:gd name="T5" fmla="*/ 2147483647 h 467"/>
              <a:gd name="T6" fmla="*/ 2147483647 w 1225"/>
              <a:gd name="T7" fmla="*/ 2147483647 h 467"/>
              <a:gd name="T8" fmla="*/ 2147483647 w 1225"/>
              <a:gd name="T9" fmla="*/ 2147483647 h 467"/>
              <a:gd name="T10" fmla="*/ 2147483647 w 1225"/>
              <a:gd name="T11" fmla="*/ 2147483647 h 467"/>
              <a:gd name="T12" fmla="*/ 2147483647 w 1225"/>
              <a:gd name="T13" fmla="*/ 0 h 467"/>
              <a:gd name="T14" fmla="*/ 2147483647 w 1225"/>
              <a:gd name="T15" fmla="*/ 2147483647 h 467"/>
              <a:gd name="T16" fmla="*/ 2147483647 w 1225"/>
              <a:gd name="T17" fmla="*/ 2147483647 h 467"/>
              <a:gd name="T18" fmla="*/ 2147483647 w 1225"/>
              <a:gd name="T19" fmla="*/ 2147483647 h 467"/>
              <a:gd name="T20" fmla="*/ 2147483647 w 1225"/>
              <a:gd name="T21" fmla="*/ 2147483647 h 467"/>
              <a:gd name="T22" fmla="*/ 2147483647 w 1225"/>
              <a:gd name="T23" fmla="*/ 2147483647 h 467"/>
              <a:gd name="T24" fmla="*/ 2147483647 w 1225"/>
              <a:gd name="T25" fmla="*/ 2147483647 h 467"/>
              <a:gd name="T26" fmla="*/ 2147483647 w 1225"/>
              <a:gd name="T27" fmla="*/ 2147483647 h 467"/>
              <a:gd name="T28" fmla="*/ 2147483647 w 1225"/>
              <a:gd name="T29" fmla="*/ 2147483647 h 467"/>
              <a:gd name="T30" fmla="*/ 2147483647 w 1225"/>
              <a:gd name="T31" fmla="*/ 2147483647 h 467"/>
              <a:gd name="T32" fmla="*/ 2147483647 w 1225"/>
              <a:gd name="T33" fmla="*/ 2147483647 h 467"/>
              <a:gd name="T34" fmla="*/ 2147483647 w 1225"/>
              <a:gd name="T35" fmla="*/ 2147483647 h 467"/>
              <a:gd name="T36" fmla="*/ 2147483647 w 1225"/>
              <a:gd name="T37" fmla="*/ 2147483647 h 467"/>
              <a:gd name="T38" fmla="*/ 2147483647 w 1225"/>
              <a:gd name="T39" fmla="*/ 2147483647 h 467"/>
              <a:gd name="T40" fmla="*/ 2147483647 w 1225"/>
              <a:gd name="T41" fmla="*/ 2147483647 h 467"/>
              <a:gd name="T42" fmla="*/ 2147483647 w 1225"/>
              <a:gd name="T43" fmla="*/ 2147483647 h 467"/>
              <a:gd name="T44" fmla="*/ 2147483647 w 1225"/>
              <a:gd name="T45" fmla="*/ 2147483647 h 467"/>
              <a:gd name="T46" fmla="*/ 2147483647 w 1225"/>
              <a:gd name="T47" fmla="*/ 2147483647 h 467"/>
              <a:gd name="T48" fmla="*/ 2147483647 w 1225"/>
              <a:gd name="T49" fmla="*/ 2147483647 h 467"/>
              <a:gd name="T50" fmla="*/ 2147483647 w 1225"/>
              <a:gd name="T51" fmla="*/ 2147483647 h 467"/>
              <a:gd name="T52" fmla="*/ 2147483647 w 1225"/>
              <a:gd name="T53" fmla="*/ 2147483647 h 467"/>
              <a:gd name="T54" fmla="*/ 2147483647 w 1225"/>
              <a:gd name="T55" fmla="*/ 2147483647 h 467"/>
              <a:gd name="T56" fmla="*/ 2147483647 w 1225"/>
              <a:gd name="T57" fmla="*/ 2147483647 h 467"/>
              <a:gd name="T58" fmla="*/ 2147483647 w 1225"/>
              <a:gd name="T59" fmla="*/ 2147483647 h 467"/>
              <a:gd name="T60" fmla="*/ 2147483647 w 1225"/>
              <a:gd name="T61" fmla="*/ 2147483647 h 467"/>
              <a:gd name="T62" fmla="*/ 0 w 1225"/>
              <a:gd name="T63" fmla="*/ 2147483647 h 46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225"/>
              <a:gd name="T97" fmla="*/ 0 h 467"/>
              <a:gd name="T98" fmla="*/ 1225 w 1225"/>
              <a:gd name="T99" fmla="*/ 467 h 46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gradFill rotWithShape="1">
            <a:gsLst>
              <a:gs pos="0">
                <a:srgbClr val="FF00FF"/>
              </a:gs>
              <a:gs pos="100000">
                <a:srgbClr val="000000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 rot="10800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Humanst531 BT" pitchFamily="34" charset="0"/>
            </a:endParaRPr>
          </a:p>
        </p:txBody>
      </p:sp>
      <p:sp>
        <p:nvSpPr>
          <p:cNvPr id="81" name="AutoShape 32"/>
          <p:cNvSpPr>
            <a:spLocks noChangeArrowheads="1"/>
          </p:cNvSpPr>
          <p:nvPr/>
        </p:nvSpPr>
        <p:spPr bwMode="gray">
          <a:xfrm>
            <a:off x="6552598" y="571480"/>
            <a:ext cx="2368068" cy="2500330"/>
          </a:xfrm>
          <a:prstGeom prst="roundRect">
            <a:avLst>
              <a:gd name="adj" fmla="val 10347"/>
            </a:avLst>
          </a:prstGeom>
          <a:gradFill rotWithShape="1">
            <a:gsLst>
              <a:gs pos="0">
                <a:srgbClr val="EBD3AD"/>
              </a:gs>
              <a:gs pos="100000">
                <a:srgbClr val="EBD3AD">
                  <a:gamma/>
                  <a:tint val="0"/>
                  <a:invGamma/>
                </a:srgbClr>
              </a:gs>
            </a:gsLst>
            <a:lin ang="18900000" scaled="1"/>
          </a:gradFill>
          <a:ln w="50800">
            <a:solidFill>
              <a:srgbClr val="FF9933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b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90129" name="Rectangle 36"/>
          <p:cNvSpPr>
            <a:spLocks noChangeArrowheads="1"/>
          </p:cNvSpPr>
          <p:nvPr/>
        </p:nvSpPr>
        <p:spPr bwMode="auto">
          <a:xfrm>
            <a:off x="6563296" y="571510"/>
            <a:ext cx="2294984" cy="18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t" anchorCtr="0"/>
          <a:lstStyle/>
          <a:p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BEKERJA (Org) </a:t>
            </a:r>
          </a:p>
          <a:p>
            <a:pPr>
              <a:buFontTx/>
              <a:buChar char="-"/>
            </a:pP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NAS           : 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120,65</a:t>
            </a:r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latin typeface="Arial Narrow" pitchFamily="34" charset="0"/>
              </a:rPr>
              <a:t>juta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 (</a:t>
            </a:r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16)</a:t>
            </a:r>
            <a:endParaRPr lang="en-US" sz="1500" b="1" dirty="0">
              <a:solidFill>
                <a:srgbClr val="000000"/>
              </a:solidFill>
              <a:latin typeface="Arial Narrow" pitchFamily="34" charset="0"/>
            </a:endParaRPr>
          </a:p>
          <a:p>
            <a:pPr>
              <a:buFontTx/>
              <a:buChar char="-"/>
            </a:pP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SUMBAR  :	</a:t>
            </a:r>
            <a:r>
              <a:rPr lang="id-ID" sz="1500" b="1" dirty="0">
                <a:solidFill>
                  <a:srgbClr val="000000"/>
                </a:solidFill>
                <a:latin typeface="Arial Narrow" pitchFamily="34" charset="0"/>
              </a:rPr>
              <a:t>2.008.713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 (0</a:t>
            </a:r>
            <a:r>
              <a:rPr lang="id-ID" sz="1500" b="1" dirty="0">
                <a:solidFill>
                  <a:srgbClr val="000000"/>
                </a:solidFill>
                <a:latin typeface="Arial Narrow" pitchFamily="34" charset="0"/>
              </a:rPr>
              <a:t>9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)</a:t>
            </a:r>
          </a:p>
          <a:p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	</a:t>
            </a:r>
            <a:r>
              <a:rPr lang="id-ID" sz="1500" b="1" dirty="0">
                <a:solidFill>
                  <a:srgbClr val="000000"/>
                </a:solidFill>
                <a:latin typeface="Arial Narrow" pitchFamily="34" charset="0"/>
              </a:rPr>
              <a:t>2.101.027 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(</a:t>
            </a:r>
            <a:r>
              <a:rPr lang="id-ID" sz="1500" b="1" dirty="0">
                <a:solidFill>
                  <a:srgbClr val="000000"/>
                </a:solidFill>
                <a:latin typeface="Arial Narrow" pitchFamily="34" charset="0"/>
              </a:rPr>
              <a:t>10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)</a:t>
            </a:r>
          </a:p>
          <a:p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	</a:t>
            </a:r>
            <a:r>
              <a:rPr lang="id-ID" sz="1500" b="1" dirty="0">
                <a:solidFill>
                  <a:srgbClr val="000000"/>
                </a:solidFill>
                <a:latin typeface="Arial Narrow" pitchFamily="34" charset="0"/>
              </a:rPr>
              <a:t>2.11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3</a:t>
            </a:r>
            <a:r>
              <a:rPr lang="id-ID" sz="1500" b="1" dirty="0">
                <a:solidFill>
                  <a:srgbClr val="000000"/>
                </a:solidFill>
                <a:latin typeface="Arial Narrow" pitchFamily="34" charset="0"/>
              </a:rPr>
              <a:t>.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506</a:t>
            </a:r>
            <a:r>
              <a:rPr lang="id-ID" sz="15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(</a:t>
            </a:r>
            <a:r>
              <a:rPr lang="id-ID" sz="1500" b="1" dirty="0">
                <a:solidFill>
                  <a:srgbClr val="000000"/>
                </a:solidFill>
                <a:latin typeface="Arial Narrow" pitchFamily="34" charset="0"/>
              </a:rPr>
              <a:t>1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1)</a:t>
            </a:r>
          </a:p>
          <a:p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	2.204.218 </a:t>
            </a:r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(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12</a:t>
            </a:r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)</a:t>
            </a:r>
          </a:p>
          <a:p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	2.239.300 (13)</a:t>
            </a:r>
          </a:p>
          <a:p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	2.344.500 (14)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Arial Narrow" pitchFamily="34" charset="0"/>
              </a:rPr>
              <a:t>	</a:t>
            </a:r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2.332.100 (15)</a:t>
            </a:r>
          </a:p>
          <a:p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	</a:t>
            </a:r>
            <a:r>
              <a:rPr lang="en-US" sz="1500" b="1" dirty="0" smtClean="0">
                <a:solidFill>
                  <a:srgbClr val="EE0000"/>
                </a:solidFill>
                <a:latin typeface="Arial Narrow" pitchFamily="34" charset="0"/>
              </a:rPr>
              <a:t>2.427.350 (16)</a:t>
            </a:r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	</a:t>
            </a:r>
          </a:p>
          <a:p>
            <a:r>
              <a:rPr lang="en-US" sz="1500" dirty="0">
                <a:solidFill>
                  <a:srgbClr val="000000"/>
                </a:solidFill>
              </a:rPr>
              <a:t>	</a:t>
            </a:r>
            <a:endParaRPr lang="en-US" sz="1500" b="1" dirty="0">
              <a:solidFill>
                <a:srgbClr val="000000"/>
              </a:solidFill>
              <a:latin typeface="Arial Narrow" pitchFamily="34" charset="0"/>
            </a:endParaRPr>
          </a:p>
          <a:p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                     </a:t>
            </a:r>
          </a:p>
        </p:txBody>
      </p:sp>
      <p:sp>
        <p:nvSpPr>
          <p:cNvPr id="90130" name="AutoShape 37"/>
          <p:cNvSpPr>
            <a:spLocks noChangeArrowheads="1"/>
          </p:cNvSpPr>
          <p:nvPr/>
        </p:nvSpPr>
        <p:spPr bwMode="auto">
          <a:xfrm rot="5400000">
            <a:off x="4897728" y="5469764"/>
            <a:ext cx="344488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FF66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" name="Rectangle 44"/>
          <p:cNvSpPr>
            <a:spLocks noChangeArrowheads="1"/>
          </p:cNvSpPr>
          <p:nvPr/>
        </p:nvSpPr>
        <p:spPr bwMode="auto">
          <a:xfrm>
            <a:off x="6572265" y="3429000"/>
            <a:ext cx="207010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801688" algn="l"/>
              </a:tabLst>
              <a:defRPr/>
            </a:pPr>
            <a:r>
              <a:rPr lang="en-US" sz="1500" b="1" kern="0" dirty="0" smtClean="0">
                <a:solidFill>
                  <a:srgbClr val="000000"/>
                </a:solidFill>
                <a:latin typeface="Arial Narrow" pitchFamily="34" charset="0"/>
              </a:rPr>
              <a:t>PENGANGGUR</a:t>
            </a:r>
            <a:endParaRPr lang="en-US" sz="1500" b="1" kern="0" dirty="0">
              <a:solidFill>
                <a:srgbClr val="000000"/>
              </a:solidFill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801688" algn="l"/>
              </a:tabLst>
              <a:defRPr/>
            </a:pPr>
            <a:r>
              <a:rPr lang="en-US" sz="1500" b="1" kern="0" dirty="0">
                <a:solidFill>
                  <a:srgbClr val="000000"/>
                </a:solidFill>
                <a:latin typeface="Arial Narrow" pitchFamily="34" charset="0"/>
              </a:rPr>
              <a:t>NAS       	: 	</a:t>
            </a:r>
            <a:r>
              <a:rPr lang="en-US" sz="1500" b="1" kern="0" dirty="0" smtClean="0">
                <a:solidFill>
                  <a:srgbClr val="FF0000"/>
                </a:solidFill>
                <a:latin typeface="Arial Narrow" pitchFamily="34" charset="0"/>
              </a:rPr>
              <a:t>7,02</a:t>
            </a:r>
            <a:r>
              <a:rPr lang="en-US" sz="1500" b="1" kern="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b="1" kern="0" dirty="0" err="1">
                <a:solidFill>
                  <a:srgbClr val="000000"/>
                </a:solidFill>
                <a:latin typeface="Arial Narrow" pitchFamily="34" charset="0"/>
              </a:rPr>
              <a:t>juta</a:t>
            </a:r>
            <a:r>
              <a:rPr lang="en-US" sz="1500" b="1" kern="0" dirty="0">
                <a:solidFill>
                  <a:srgbClr val="000000"/>
                </a:solidFill>
                <a:latin typeface="Arial Narrow" pitchFamily="34" charset="0"/>
              </a:rPr>
              <a:t> (</a:t>
            </a:r>
            <a:r>
              <a:rPr lang="en-US" sz="1500" b="1" kern="0" dirty="0" smtClean="0">
                <a:solidFill>
                  <a:srgbClr val="000000"/>
                </a:solidFill>
                <a:latin typeface="Arial Narrow" pitchFamily="34" charset="0"/>
              </a:rPr>
              <a:t>16)</a:t>
            </a:r>
            <a:endParaRPr lang="en-US" sz="1500" b="1" kern="0" dirty="0">
              <a:solidFill>
                <a:srgbClr val="000000"/>
              </a:solidFill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801688" algn="l"/>
              </a:tabLst>
              <a:defRPr/>
            </a:pPr>
            <a:r>
              <a:rPr lang="en-US" sz="1500" b="1" kern="0" dirty="0">
                <a:solidFill>
                  <a:srgbClr val="000000"/>
                </a:solidFill>
                <a:latin typeface="Arial Narrow" pitchFamily="34" charset="0"/>
              </a:rPr>
              <a:t>SUMBAR </a:t>
            </a:r>
            <a:r>
              <a:rPr lang="id-ID" sz="1500" b="1" kern="0" dirty="0">
                <a:solidFill>
                  <a:srgbClr val="000000"/>
                </a:solidFill>
                <a:latin typeface="Arial Narrow" pitchFamily="34" charset="0"/>
              </a:rPr>
              <a:t>  </a:t>
            </a:r>
            <a:r>
              <a:rPr lang="en-US" sz="1500" b="1" kern="0" dirty="0">
                <a:solidFill>
                  <a:srgbClr val="000000"/>
                </a:solidFill>
                <a:latin typeface="Arial Narrow" pitchFamily="34" charset="0"/>
              </a:rPr>
              <a:t>:	</a:t>
            </a:r>
            <a:r>
              <a:rPr lang="id-ID" sz="1500" b="1" kern="0" dirty="0">
                <a:solidFill>
                  <a:srgbClr val="000000"/>
                </a:solidFill>
                <a:latin typeface="Arial Narrow" pitchFamily="34" charset="0"/>
              </a:rPr>
              <a:t>172.253</a:t>
            </a:r>
            <a:r>
              <a:rPr lang="en-US" sz="1500" b="1" kern="0" dirty="0">
                <a:solidFill>
                  <a:srgbClr val="000000"/>
                </a:solidFill>
                <a:latin typeface="Arial Narrow" pitchFamily="34" charset="0"/>
              </a:rPr>
              <a:t> (0</a:t>
            </a:r>
            <a:r>
              <a:rPr lang="id-ID" sz="1500" b="1" kern="0" dirty="0">
                <a:solidFill>
                  <a:srgbClr val="000000"/>
                </a:solidFill>
                <a:latin typeface="Arial Narrow" pitchFamily="34" charset="0"/>
              </a:rPr>
              <a:t>9</a:t>
            </a:r>
            <a:r>
              <a:rPr lang="en-US" sz="1500" b="1" kern="0" dirty="0">
                <a:solidFill>
                  <a:srgbClr val="000000"/>
                </a:solidFill>
                <a:latin typeface="Arial Narrow" pitchFamily="34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801688" algn="l"/>
              </a:tabLst>
              <a:defRPr/>
            </a:pPr>
            <a:r>
              <a:rPr lang="en-US" sz="1500" b="1" kern="0" dirty="0">
                <a:solidFill>
                  <a:srgbClr val="000000"/>
                </a:solidFill>
                <a:latin typeface="Arial Narrow" pitchFamily="34" charset="0"/>
              </a:rPr>
              <a:t>		</a:t>
            </a:r>
            <a:r>
              <a:rPr lang="id-ID" sz="1500" b="1" kern="0" dirty="0">
                <a:solidFill>
                  <a:srgbClr val="000000"/>
                </a:solidFill>
                <a:latin typeface="Arial Narrow" pitchFamily="34" charset="0"/>
              </a:rPr>
              <a:t>172.084</a:t>
            </a:r>
            <a:r>
              <a:rPr lang="en-US" sz="1500" b="1" kern="0" dirty="0">
                <a:solidFill>
                  <a:srgbClr val="000000"/>
                </a:solidFill>
                <a:latin typeface="Arial Narrow" pitchFamily="34" charset="0"/>
              </a:rPr>
              <a:t> (</a:t>
            </a:r>
            <a:r>
              <a:rPr lang="id-ID" sz="1500" b="1" kern="0" dirty="0">
                <a:solidFill>
                  <a:srgbClr val="000000"/>
                </a:solidFill>
                <a:latin typeface="Arial Narrow" pitchFamily="34" charset="0"/>
              </a:rPr>
              <a:t>10</a:t>
            </a:r>
            <a:r>
              <a:rPr lang="en-US" sz="1500" b="1" kern="0" dirty="0">
                <a:solidFill>
                  <a:srgbClr val="000000"/>
                </a:solidFill>
                <a:latin typeface="Arial Narrow" pitchFamily="34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801688" algn="l"/>
              </a:tabLst>
              <a:defRPr/>
            </a:pPr>
            <a:r>
              <a:rPr lang="en-US" sz="1500" b="1" kern="0" dirty="0">
                <a:solidFill>
                  <a:srgbClr val="000000"/>
                </a:solidFill>
                <a:latin typeface="Arial Narrow" pitchFamily="34" charset="0"/>
              </a:rPr>
              <a:t>		</a:t>
            </a:r>
            <a:r>
              <a:rPr lang="id-ID" sz="1500" b="1" kern="0" dirty="0">
                <a:solidFill>
                  <a:srgbClr val="000000"/>
                </a:solidFill>
                <a:latin typeface="Arial Narrow" pitchFamily="34" charset="0"/>
              </a:rPr>
              <a:t>1</a:t>
            </a:r>
            <a:r>
              <a:rPr lang="en-US" sz="1500" b="1" kern="0" dirty="0">
                <a:solidFill>
                  <a:srgbClr val="000000"/>
                </a:solidFill>
                <a:latin typeface="Arial Narrow" pitchFamily="34" charset="0"/>
              </a:rPr>
              <a:t>6</a:t>
            </a:r>
            <a:r>
              <a:rPr lang="id-ID" sz="1500" b="1" kern="0" dirty="0">
                <a:solidFill>
                  <a:srgbClr val="000000"/>
                </a:solidFill>
                <a:latin typeface="Arial Narrow" pitchFamily="34" charset="0"/>
              </a:rPr>
              <a:t>2.4</a:t>
            </a:r>
            <a:r>
              <a:rPr lang="en-US" sz="1500" b="1" kern="0" dirty="0">
                <a:solidFill>
                  <a:srgbClr val="000000"/>
                </a:solidFill>
                <a:latin typeface="Arial Narrow" pitchFamily="34" charset="0"/>
              </a:rPr>
              <a:t>90 (</a:t>
            </a:r>
            <a:r>
              <a:rPr lang="id-ID" sz="1500" b="1" kern="0" dirty="0">
                <a:solidFill>
                  <a:srgbClr val="000000"/>
                </a:solidFill>
                <a:latin typeface="Arial Narrow" pitchFamily="34" charset="0"/>
              </a:rPr>
              <a:t>1</a:t>
            </a:r>
            <a:r>
              <a:rPr lang="en-US" sz="1500" b="1" kern="0" dirty="0">
                <a:solidFill>
                  <a:srgbClr val="000000"/>
                </a:solidFill>
                <a:latin typeface="Arial Narrow" pitchFamily="34" charset="0"/>
              </a:rPr>
              <a:t>1)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801688" algn="l"/>
              </a:tabLst>
              <a:defRPr/>
            </a:pPr>
            <a:r>
              <a:rPr lang="en-US" sz="1500" b="1" kern="0" dirty="0">
                <a:solidFill>
                  <a:srgbClr val="000000"/>
                </a:solidFill>
                <a:latin typeface="Arial Narrow" pitchFamily="34" charset="0"/>
              </a:rPr>
              <a:t>                   	</a:t>
            </a:r>
            <a:r>
              <a:rPr lang="en-US" sz="1500" b="1" kern="0" dirty="0">
                <a:solidFill>
                  <a:sysClr val="windowText" lastClr="000000"/>
                </a:solidFill>
                <a:latin typeface="Arial Narrow" pitchFamily="34" charset="0"/>
              </a:rPr>
              <a:t>146.974 (12</a:t>
            </a:r>
            <a:r>
              <a:rPr lang="en-US" sz="1500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801688" algn="l"/>
              </a:tabLst>
              <a:defRPr/>
            </a:pPr>
            <a:r>
              <a:rPr lang="en-US" sz="1500" b="1" kern="0" dirty="0">
                <a:solidFill>
                  <a:sysClr val="windowText" lastClr="000000"/>
                </a:solidFill>
                <a:latin typeface="Arial Narrow" pitchFamily="34" charset="0"/>
              </a:rPr>
              <a:t>	</a:t>
            </a:r>
            <a:r>
              <a:rPr lang="en-US" sz="1500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	151.200 (13)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801688" algn="l"/>
              </a:tabLst>
              <a:defRPr/>
            </a:pPr>
            <a:r>
              <a:rPr lang="en-US" sz="1500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	   </a:t>
            </a:r>
            <a:r>
              <a:rPr lang="en-US" sz="1600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158.200 (14</a:t>
            </a:r>
            <a:r>
              <a:rPr lang="en-US" sz="1500" b="1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801688" algn="l"/>
              </a:tabLst>
              <a:defRPr/>
            </a:pPr>
            <a:r>
              <a:rPr lang="en-US" sz="1600" b="1" dirty="0" smtClean="0">
                <a:solidFill>
                  <a:sysClr val="windowText" lastClr="000000"/>
                </a:solidFill>
                <a:latin typeface="Arial Narrow" pitchFamily="34" charset="0"/>
              </a:rPr>
              <a:t>		148.700 (15)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tabLst>
                <a:tab pos="801688" algn="l"/>
              </a:tabLst>
              <a:defRPr/>
            </a:pPr>
            <a:r>
              <a:rPr lang="en-US" sz="1600" b="1" dirty="0" smtClean="0">
                <a:solidFill>
                  <a:sysClr val="windowText" lastClr="000000"/>
                </a:solidFill>
                <a:latin typeface="Arial Narrow" pitchFamily="34" charset="0"/>
              </a:rPr>
              <a:t>	</a:t>
            </a:r>
            <a:r>
              <a:rPr lang="en-US" sz="1600" b="1" dirty="0" smtClean="0">
                <a:solidFill>
                  <a:srgbClr val="EE0000"/>
                </a:solidFill>
                <a:latin typeface="Arial Narrow" pitchFamily="34" charset="0"/>
              </a:rPr>
              <a:t>	149.690 (16)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801688" algn="l"/>
              </a:tabLst>
              <a:defRPr/>
            </a:pPr>
            <a:endParaRPr lang="en-US" sz="1500" b="1" kern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90" name="Text Box 47"/>
          <p:cNvSpPr txBox="1">
            <a:spLocks noChangeArrowheads="1"/>
          </p:cNvSpPr>
          <p:nvPr/>
        </p:nvSpPr>
        <p:spPr bwMode="auto">
          <a:xfrm>
            <a:off x="739331" y="103315"/>
            <a:ext cx="891540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rgbClr val="000000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Arial Narrow" pitchFamily="34" charset="0"/>
              </a:rPr>
              <a:t>PROFIL SUMBER DAYA MANUSIA SUMATERA BARAT- INDONESIA</a:t>
            </a:r>
            <a:br>
              <a:rPr lang="en-US" sz="2200" b="1" dirty="0">
                <a:solidFill>
                  <a:srgbClr val="000000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Arial Narrow" pitchFamily="34" charset="0"/>
              </a:rPr>
            </a:br>
            <a:r>
              <a:rPr lang="en-US" sz="2200" b="1" dirty="0">
                <a:solidFill>
                  <a:srgbClr val="000000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Arial Narrow" pitchFamily="34" charset="0"/>
              </a:rPr>
              <a:t>TAHUN </a:t>
            </a:r>
            <a:r>
              <a:rPr lang="en-US" sz="2200" b="1" dirty="0" smtClean="0">
                <a:solidFill>
                  <a:srgbClr val="000000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Arial Narrow" pitchFamily="34" charset="0"/>
              </a:rPr>
              <a:t>2009 – 2016 (</a:t>
            </a:r>
            <a:r>
              <a:rPr lang="en-US" sz="2200" b="1" dirty="0" err="1" smtClean="0">
                <a:solidFill>
                  <a:srgbClr val="000000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Arial Narrow" pitchFamily="34" charset="0"/>
              </a:rPr>
              <a:t>Kondisi</a:t>
            </a:r>
            <a:r>
              <a:rPr lang="en-US" sz="2200" b="1" dirty="0" smtClean="0">
                <a:solidFill>
                  <a:srgbClr val="000000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Arial Narrow" pitchFamily="34" charset="0"/>
              </a:rPr>
              <a:t> </a:t>
            </a:r>
            <a:r>
              <a:rPr lang="en-US" sz="2200" b="1" dirty="0" err="1" smtClean="0">
                <a:solidFill>
                  <a:srgbClr val="000000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Arial Narrow" pitchFamily="34" charset="0"/>
              </a:rPr>
              <a:t>Februari</a:t>
            </a:r>
            <a:r>
              <a:rPr lang="en-US" sz="2200" b="1" dirty="0" smtClean="0">
                <a:solidFill>
                  <a:srgbClr val="000000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Arial Narrow" pitchFamily="34" charset="0"/>
              </a:rPr>
              <a:t>)</a:t>
            </a:r>
            <a:endParaRPr lang="en-US" sz="2200" b="1" dirty="0">
              <a:solidFill>
                <a:srgbClr val="000000"/>
              </a:solidFill>
              <a:effectLst>
                <a:glow rad="101600">
                  <a:srgbClr val="FFFFFF">
                    <a:satMod val="175000"/>
                    <a:alpha val="40000"/>
                  </a:srgbClr>
                </a:glow>
              </a:effectLst>
              <a:latin typeface="Arial Narrow" pitchFamily="34" charset="0"/>
            </a:endParaRPr>
          </a:p>
        </p:txBody>
      </p:sp>
      <p:sp>
        <p:nvSpPr>
          <p:cNvPr id="91" name="AutoShape 8"/>
          <p:cNvSpPr>
            <a:spLocks noChangeArrowheads="1"/>
          </p:cNvSpPr>
          <p:nvPr/>
        </p:nvSpPr>
        <p:spPr bwMode="gray">
          <a:xfrm>
            <a:off x="3714746" y="928670"/>
            <a:ext cx="2428893" cy="2357454"/>
          </a:xfrm>
          <a:prstGeom prst="roundRect">
            <a:avLst>
              <a:gd name="adj" fmla="val 10889"/>
            </a:avLst>
          </a:prstGeom>
          <a:solidFill>
            <a:srgbClr val="FFFFFF"/>
          </a:solidFill>
          <a:ln w="38100">
            <a:solidFill>
              <a:srgbClr val="333399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CCFF99"/>
              </a:solidFill>
              <a:latin typeface="Arial" charset="0"/>
            </a:endParaRPr>
          </a:p>
        </p:txBody>
      </p:sp>
      <p:sp>
        <p:nvSpPr>
          <p:cNvPr id="90136" name="Rectangle 20"/>
          <p:cNvSpPr>
            <a:spLocks noChangeArrowheads="1"/>
          </p:cNvSpPr>
          <p:nvPr/>
        </p:nvSpPr>
        <p:spPr bwMode="auto">
          <a:xfrm>
            <a:off x="3714760" y="1598939"/>
            <a:ext cx="2084387" cy="170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ANGKATAN KERJA(Org)</a:t>
            </a:r>
          </a:p>
          <a:p>
            <a:pPr>
              <a:buFontTx/>
              <a:buChar char="-"/>
            </a:pP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NAS : 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127,67</a:t>
            </a:r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b="1" dirty="0" err="1" smtClean="0">
                <a:solidFill>
                  <a:srgbClr val="000000"/>
                </a:solidFill>
                <a:latin typeface="Arial Narrow" pitchFamily="34" charset="0"/>
              </a:rPr>
              <a:t>juta</a:t>
            </a:r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 (16)</a:t>
            </a:r>
            <a:endParaRPr lang="en-US" sz="1500" b="1" dirty="0">
              <a:solidFill>
                <a:srgbClr val="000000"/>
              </a:solidFill>
              <a:latin typeface="Arial Narrow" pitchFamily="34" charset="0"/>
            </a:endParaRPr>
          </a:p>
          <a:p>
            <a:pPr>
              <a:buFontTx/>
              <a:buChar char="-"/>
            </a:pP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SUMBAR :</a:t>
            </a:r>
            <a:r>
              <a:rPr lang="id-ID" sz="15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	</a:t>
            </a:r>
            <a:r>
              <a:rPr lang="id-ID" sz="1500" b="1" dirty="0">
                <a:solidFill>
                  <a:srgbClr val="000000"/>
                </a:solidFill>
                <a:latin typeface="Arial Narrow" pitchFamily="34" charset="0"/>
              </a:rPr>
              <a:t>2.180.966 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(0</a:t>
            </a:r>
            <a:r>
              <a:rPr lang="id-ID" sz="1500" b="1" dirty="0">
                <a:solidFill>
                  <a:srgbClr val="000000"/>
                </a:solidFill>
                <a:latin typeface="Arial Narrow" pitchFamily="34" charset="0"/>
              </a:rPr>
              <a:t>9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)</a:t>
            </a:r>
          </a:p>
          <a:p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	2.27</a:t>
            </a:r>
            <a:r>
              <a:rPr lang="id-ID" sz="1500" b="1" dirty="0">
                <a:solidFill>
                  <a:srgbClr val="000000"/>
                </a:solidFill>
                <a:latin typeface="Arial Narrow" pitchFamily="34" charset="0"/>
              </a:rPr>
              <a:t>3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.</a:t>
            </a:r>
            <a:r>
              <a:rPr lang="id-ID" sz="1500" b="1" dirty="0">
                <a:solidFill>
                  <a:srgbClr val="000000"/>
                </a:solidFill>
                <a:latin typeface="Arial Narrow" pitchFamily="34" charset="0"/>
              </a:rPr>
              <a:t>111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 (</a:t>
            </a:r>
            <a:r>
              <a:rPr lang="id-ID" sz="1500" b="1" dirty="0">
                <a:solidFill>
                  <a:srgbClr val="000000"/>
                </a:solidFill>
                <a:latin typeface="Arial Narrow" pitchFamily="34" charset="0"/>
              </a:rPr>
              <a:t>10</a:t>
            </a:r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)</a:t>
            </a:r>
          </a:p>
          <a:p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	2.275.996 (11)</a:t>
            </a:r>
          </a:p>
          <a:p>
            <a:r>
              <a:rPr lang="en-US" sz="1500" b="1" dirty="0">
                <a:solidFill>
                  <a:srgbClr val="000000"/>
                </a:solidFill>
                <a:latin typeface="Arial Narrow" pitchFamily="34" charset="0"/>
              </a:rPr>
              <a:t>	2.351.192 (12</a:t>
            </a:r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)</a:t>
            </a:r>
          </a:p>
          <a:p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	2.390.400 (13)</a:t>
            </a:r>
          </a:p>
          <a:p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	2.502.700 (14)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Arial Narrow" pitchFamily="34" charset="0"/>
              </a:rPr>
              <a:t>	</a:t>
            </a:r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2.480.800 (15)</a:t>
            </a:r>
          </a:p>
          <a:p>
            <a:r>
              <a:rPr lang="en-US" sz="1500" b="1" dirty="0" smtClean="0">
                <a:solidFill>
                  <a:srgbClr val="000000"/>
                </a:solidFill>
                <a:latin typeface="Arial Narrow" pitchFamily="34" charset="0"/>
              </a:rPr>
              <a:t>	2.577.040 (16)</a:t>
            </a:r>
          </a:p>
          <a:p>
            <a:r>
              <a:rPr lang="en-US" sz="1500" dirty="0" smtClean="0">
                <a:solidFill>
                  <a:srgbClr val="000000"/>
                </a:solidFill>
              </a:rPr>
              <a:t>	</a:t>
            </a:r>
          </a:p>
          <a:p>
            <a:r>
              <a:rPr lang="en-US" sz="1500" dirty="0" smtClean="0">
                <a:solidFill>
                  <a:srgbClr val="000000"/>
                </a:solidFill>
              </a:rPr>
              <a:t>		</a:t>
            </a:r>
          </a:p>
          <a:p>
            <a:endParaRPr lang="en-US" sz="1500" b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35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858000" y="6399247"/>
            <a:ext cx="2133600" cy="244475"/>
          </a:xfrm>
        </p:spPr>
        <p:txBody>
          <a:bodyPr/>
          <a:lstStyle/>
          <a:p>
            <a:pPr>
              <a:defRPr/>
            </a:pPr>
            <a:fld id="{FE4A43D1-A28D-4611-BBD1-F9AED7F634AE}" type="slidenum">
              <a:rPr lang="en-US" sz="1600" kern="0">
                <a:solidFill>
                  <a:sysClr val="windowText" lastClr="000000"/>
                </a:solidFill>
              </a:rPr>
              <a:pPr>
                <a:defRPr/>
              </a:pPr>
              <a:t>11</a:t>
            </a:fld>
            <a:endParaRPr lang="en-US" sz="1600" kern="0" dirty="0">
              <a:solidFill>
                <a:sysClr val="windowText" lastClr="000000"/>
              </a:solidFill>
            </a:endParaRPr>
          </a:p>
        </p:txBody>
      </p:sp>
      <p:sp>
        <p:nvSpPr>
          <p:cNvPr id="89" name="Freeform 46"/>
          <p:cNvSpPr>
            <a:spLocks/>
          </p:cNvSpPr>
          <p:nvPr/>
        </p:nvSpPr>
        <p:spPr bwMode="gray">
          <a:xfrm rot="19556980">
            <a:off x="5653366" y="987999"/>
            <a:ext cx="863600" cy="461963"/>
          </a:xfrm>
          <a:custGeom>
            <a:avLst/>
            <a:gdLst>
              <a:gd name="T0" fmla="*/ 2147483647 w 1225"/>
              <a:gd name="T1" fmla="*/ 2147483647 h 467"/>
              <a:gd name="T2" fmla="*/ 2147483647 w 1225"/>
              <a:gd name="T3" fmla="*/ 2147483647 h 467"/>
              <a:gd name="T4" fmla="*/ 2147483647 w 1225"/>
              <a:gd name="T5" fmla="*/ 2147483647 h 467"/>
              <a:gd name="T6" fmla="*/ 2147483647 w 1225"/>
              <a:gd name="T7" fmla="*/ 2147483647 h 467"/>
              <a:gd name="T8" fmla="*/ 2147483647 w 1225"/>
              <a:gd name="T9" fmla="*/ 2147483647 h 467"/>
              <a:gd name="T10" fmla="*/ 2147483647 w 1225"/>
              <a:gd name="T11" fmla="*/ 2147483647 h 467"/>
              <a:gd name="T12" fmla="*/ 2147483647 w 1225"/>
              <a:gd name="T13" fmla="*/ 0 h 467"/>
              <a:gd name="T14" fmla="*/ 2147483647 w 1225"/>
              <a:gd name="T15" fmla="*/ 2147483647 h 467"/>
              <a:gd name="T16" fmla="*/ 2147483647 w 1225"/>
              <a:gd name="T17" fmla="*/ 2147483647 h 467"/>
              <a:gd name="T18" fmla="*/ 2147483647 w 1225"/>
              <a:gd name="T19" fmla="*/ 2147483647 h 467"/>
              <a:gd name="T20" fmla="*/ 2147483647 w 1225"/>
              <a:gd name="T21" fmla="*/ 2147483647 h 467"/>
              <a:gd name="T22" fmla="*/ 2147483647 w 1225"/>
              <a:gd name="T23" fmla="*/ 2147483647 h 467"/>
              <a:gd name="T24" fmla="*/ 2147483647 w 1225"/>
              <a:gd name="T25" fmla="*/ 2147483647 h 467"/>
              <a:gd name="T26" fmla="*/ 2147483647 w 1225"/>
              <a:gd name="T27" fmla="*/ 2147483647 h 467"/>
              <a:gd name="T28" fmla="*/ 2147483647 w 1225"/>
              <a:gd name="T29" fmla="*/ 2147483647 h 467"/>
              <a:gd name="T30" fmla="*/ 2147483647 w 1225"/>
              <a:gd name="T31" fmla="*/ 2147483647 h 467"/>
              <a:gd name="T32" fmla="*/ 2147483647 w 1225"/>
              <a:gd name="T33" fmla="*/ 2147483647 h 467"/>
              <a:gd name="T34" fmla="*/ 2147483647 w 1225"/>
              <a:gd name="T35" fmla="*/ 2147483647 h 467"/>
              <a:gd name="T36" fmla="*/ 2147483647 w 1225"/>
              <a:gd name="T37" fmla="*/ 2147483647 h 467"/>
              <a:gd name="T38" fmla="*/ 2147483647 w 1225"/>
              <a:gd name="T39" fmla="*/ 2147483647 h 467"/>
              <a:gd name="T40" fmla="*/ 2147483647 w 1225"/>
              <a:gd name="T41" fmla="*/ 2147483647 h 467"/>
              <a:gd name="T42" fmla="*/ 2147483647 w 1225"/>
              <a:gd name="T43" fmla="*/ 2147483647 h 467"/>
              <a:gd name="T44" fmla="*/ 2147483647 w 1225"/>
              <a:gd name="T45" fmla="*/ 2147483647 h 467"/>
              <a:gd name="T46" fmla="*/ 2147483647 w 1225"/>
              <a:gd name="T47" fmla="*/ 2147483647 h 467"/>
              <a:gd name="T48" fmla="*/ 2147483647 w 1225"/>
              <a:gd name="T49" fmla="*/ 2147483647 h 467"/>
              <a:gd name="T50" fmla="*/ 2147483647 w 1225"/>
              <a:gd name="T51" fmla="*/ 2147483647 h 467"/>
              <a:gd name="T52" fmla="*/ 2147483647 w 1225"/>
              <a:gd name="T53" fmla="*/ 2147483647 h 467"/>
              <a:gd name="T54" fmla="*/ 2147483647 w 1225"/>
              <a:gd name="T55" fmla="*/ 2147483647 h 467"/>
              <a:gd name="T56" fmla="*/ 2147483647 w 1225"/>
              <a:gd name="T57" fmla="*/ 2147483647 h 467"/>
              <a:gd name="T58" fmla="*/ 2147483647 w 1225"/>
              <a:gd name="T59" fmla="*/ 2147483647 h 467"/>
              <a:gd name="T60" fmla="*/ 2147483647 w 1225"/>
              <a:gd name="T61" fmla="*/ 2147483647 h 467"/>
              <a:gd name="T62" fmla="*/ 0 w 1225"/>
              <a:gd name="T63" fmla="*/ 2147483647 h 46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225"/>
              <a:gd name="T97" fmla="*/ 0 h 467"/>
              <a:gd name="T98" fmla="*/ 1225 w 1225"/>
              <a:gd name="T99" fmla="*/ 467 h 46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solidFill>
            <a:srgbClr val="000000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Humanst531 BT" pitchFamily="34" charset="0"/>
            </a:endParaRPr>
          </a:p>
        </p:txBody>
      </p:sp>
      <p:sp>
        <p:nvSpPr>
          <p:cNvPr id="88" name="Freeform 45"/>
          <p:cNvSpPr>
            <a:spLocks/>
          </p:cNvSpPr>
          <p:nvPr/>
        </p:nvSpPr>
        <p:spPr bwMode="gray">
          <a:xfrm rot="4165730" flipV="1">
            <a:off x="5915364" y="2976124"/>
            <a:ext cx="863600" cy="461963"/>
          </a:xfrm>
          <a:custGeom>
            <a:avLst/>
            <a:gdLst>
              <a:gd name="T0" fmla="*/ 2147483647 w 1225"/>
              <a:gd name="T1" fmla="*/ 2147483647 h 467"/>
              <a:gd name="T2" fmla="*/ 2147483647 w 1225"/>
              <a:gd name="T3" fmla="*/ 2147483647 h 467"/>
              <a:gd name="T4" fmla="*/ 2147483647 w 1225"/>
              <a:gd name="T5" fmla="*/ 2147483647 h 467"/>
              <a:gd name="T6" fmla="*/ 2147483647 w 1225"/>
              <a:gd name="T7" fmla="*/ 2147483647 h 467"/>
              <a:gd name="T8" fmla="*/ 2147483647 w 1225"/>
              <a:gd name="T9" fmla="*/ 2147483647 h 467"/>
              <a:gd name="T10" fmla="*/ 2147483647 w 1225"/>
              <a:gd name="T11" fmla="*/ 2147483647 h 467"/>
              <a:gd name="T12" fmla="*/ 2147483647 w 1225"/>
              <a:gd name="T13" fmla="*/ 0 h 467"/>
              <a:gd name="T14" fmla="*/ 2147483647 w 1225"/>
              <a:gd name="T15" fmla="*/ 2147483647 h 467"/>
              <a:gd name="T16" fmla="*/ 2147483647 w 1225"/>
              <a:gd name="T17" fmla="*/ 2147483647 h 467"/>
              <a:gd name="T18" fmla="*/ 2147483647 w 1225"/>
              <a:gd name="T19" fmla="*/ 2147483647 h 467"/>
              <a:gd name="T20" fmla="*/ 2147483647 w 1225"/>
              <a:gd name="T21" fmla="*/ 2147483647 h 467"/>
              <a:gd name="T22" fmla="*/ 2147483647 w 1225"/>
              <a:gd name="T23" fmla="*/ 2147483647 h 467"/>
              <a:gd name="T24" fmla="*/ 2147483647 w 1225"/>
              <a:gd name="T25" fmla="*/ 2147483647 h 467"/>
              <a:gd name="T26" fmla="*/ 2147483647 w 1225"/>
              <a:gd name="T27" fmla="*/ 2147483647 h 467"/>
              <a:gd name="T28" fmla="*/ 2147483647 w 1225"/>
              <a:gd name="T29" fmla="*/ 2147483647 h 467"/>
              <a:gd name="T30" fmla="*/ 2147483647 w 1225"/>
              <a:gd name="T31" fmla="*/ 2147483647 h 467"/>
              <a:gd name="T32" fmla="*/ 2147483647 w 1225"/>
              <a:gd name="T33" fmla="*/ 2147483647 h 467"/>
              <a:gd name="T34" fmla="*/ 2147483647 w 1225"/>
              <a:gd name="T35" fmla="*/ 2147483647 h 467"/>
              <a:gd name="T36" fmla="*/ 2147483647 w 1225"/>
              <a:gd name="T37" fmla="*/ 2147483647 h 467"/>
              <a:gd name="T38" fmla="*/ 2147483647 w 1225"/>
              <a:gd name="T39" fmla="*/ 2147483647 h 467"/>
              <a:gd name="T40" fmla="*/ 2147483647 w 1225"/>
              <a:gd name="T41" fmla="*/ 2147483647 h 467"/>
              <a:gd name="T42" fmla="*/ 2147483647 w 1225"/>
              <a:gd name="T43" fmla="*/ 2147483647 h 467"/>
              <a:gd name="T44" fmla="*/ 2147483647 w 1225"/>
              <a:gd name="T45" fmla="*/ 2147483647 h 467"/>
              <a:gd name="T46" fmla="*/ 2147483647 w 1225"/>
              <a:gd name="T47" fmla="*/ 2147483647 h 467"/>
              <a:gd name="T48" fmla="*/ 2147483647 w 1225"/>
              <a:gd name="T49" fmla="*/ 2147483647 h 467"/>
              <a:gd name="T50" fmla="*/ 2147483647 w 1225"/>
              <a:gd name="T51" fmla="*/ 2147483647 h 467"/>
              <a:gd name="T52" fmla="*/ 2147483647 w 1225"/>
              <a:gd name="T53" fmla="*/ 2147483647 h 467"/>
              <a:gd name="T54" fmla="*/ 2147483647 w 1225"/>
              <a:gd name="T55" fmla="*/ 2147483647 h 467"/>
              <a:gd name="T56" fmla="*/ 2147483647 w 1225"/>
              <a:gd name="T57" fmla="*/ 2147483647 h 467"/>
              <a:gd name="T58" fmla="*/ 2147483647 w 1225"/>
              <a:gd name="T59" fmla="*/ 2147483647 h 467"/>
              <a:gd name="T60" fmla="*/ 2147483647 w 1225"/>
              <a:gd name="T61" fmla="*/ 2147483647 h 467"/>
              <a:gd name="T62" fmla="*/ 0 w 1225"/>
              <a:gd name="T63" fmla="*/ 2147483647 h 46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225"/>
              <a:gd name="T97" fmla="*/ 0 h 467"/>
              <a:gd name="T98" fmla="*/ 1225 w 1225"/>
              <a:gd name="T99" fmla="*/ 467 h 46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solidFill>
            <a:srgbClr val="000000"/>
          </a:solidFill>
          <a:ln w="0">
            <a:noFill/>
            <a:round/>
            <a:headEnd/>
            <a:tailEnd/>
          </a:ln>
        </p:spPr>
        <p:txBody>
          <a:bodyPr rot="10800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Humanst531 BT" pitchFamily="34" charset="0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102070" y="5500702"/>
            <a:ext cx="398493" cy="928694"/>
            <a:chOff x="2880" y="1344"/>
            <a:chExt cx="498" cy="1245"/>
          </a:xfrm>
        </p:grpSpPr>
        <p:sp>
          <p:nvSpPr>
            <p:cNvPr id="56" name="Freeform 5"/>
            <p:cNvSpPr>
              <a:spLocks/>
            </p:cNvSpPr>
            <p:nvPr/>
          </p:nvSpPr>
          <p:spPr bwMode="gray">
            <a:xfrm>
              <a:off x="3001" y="1344"/>
              <a:ext cx="234" cy="254"/>
            </a:xfrm>
            <a:custGeom>
              <a:avLst/>
              <a:gdLst/>
              <a:ahLst/>
              <a:cxnLst>
                <a:cxn ang="0">
                  <a:pos x="133" y="0"/>
                </a:cxn>
                <a:cxn ang="0">
                  <a:pos x="161" y="3"/>
                </a:cxn>
                <a:cxn ang="0">
                  <a:pos x="186" y="12"/>
                </a:cxn>
                <a:cxn ang="0">
                  <a:pos x="209" y="25"/>
                </a:cxn>
                <a:cxn ang="0">
                  <a:pos x="228" y="42"/>
                </a:cxn>
                <a:cxn ang="0">
                  <a:pos x="245" y="64"/>
                </a:cxn>
                <a:cxn ang="0">
                  <a:pos x="257" y="88"/>
                </a:cxn>
                <a:cxn ang="0">
                  <a:pos x="265" y="116"/>
                </a:cxn>
                <a:cxn ang="0">
                  <a:pos x="267" y="146"/>
                </a:cxn>
                <a:cxn ang="0">
                  <a:pos x="265" y="175"/>
                </a:cxn>
                <a:cxn ang="0">
                  <a:pos x="257" y="203"/>
                </a:cxn>
                <a:cxn ang="0">
                  <a:pos x="245" y="227"/>
                </a:cxn>
                <a:cxn ang="0">
                  <a:pos x="228" y="249"/>
                </a:cxn>
                <a:cxn ang="0">
                  <a:pos x="209" y="267"/>
                </a:cxn>
                <a:cxn ang="0">
                  <a:pos x="186" y="281"/>
                </a:cxn>
                <a:cxn ang="0">
                  <a:pos x="161" y="289"/>
                </a:cxn>
                <a:cxn ang="0">
                  <a:pos x="133" y="292"/>
                </a:cxn>
                <a:cxn ang="0">
                  <a:pos x="103" y="288"/>
                </a:cxn>
                <a:cxn ang="0">
                  <a:pos x="75" y="277"/>
                </a:cxn>
                <a:cxn ang="0">
                  <a:pos x="51" y="260"/>
                </a:cxn>
                <a:cxn ang="0">
                  <a:pos x="29" y="237"/>
                </a:cxn>
                <a:cxn ang="0">
                  <a:pos x="13" y="210"/>
                </a:cxn>
                <a:cxn ang="0">
                  <a:pos x="4" y="178"/>
                </a:cxn>
                <a:cxn ang="0">
                  <a:pos x="0" y="146"/>
                </a:cxn>
                <a:cxn ang="0">
                  <a:pos x="4" y="113"/>
                </a:cxn>
                <a:cxn ang="0">
                  <a:pos x="13" y="81"/>
                </a:cxn>
                <a:cxn ang="0">
                  <a:pos x="29" y="54"/>
                </a:cxn>
                <a:cxn ang="0">
                  <a:pos x="51" y="32"/>
                </a:cxn>
                <a:cxn ang="0">
                  <a:pos x="75" y="14"/>
                </a:cxn>
                <a:cxn ang="0">
                  <a:pos x="103" y="3"/>
                </a:cxn>
                <a:cxn ang="0">
                  <a:pos x="133" y="0"/>
                </a:cxn>
              </a:cxnLst>
              <a:rect l="0" t="0" r="r" b="b"/>
              <a:pathLst>
                <a:path w="267" h="292">
                  <a:moveTo>
                    <a:pt x="133" y="0"/>
                  </a:moveTo>
                  <a:lnTo>
                    <a:pt x="161" y="3"/>
                  </a:lnTo>
                  <a:lnTo>
                    <a:pt x="186" y="12"/>
                  </a:lnTo>
                  <a:lnTo>
                    <a:pt x="209" y="25"/>
                  </a:lnTo>
                  <a:lnTo>
                    <a:pt x="228" y="42"/>
                  </a:lnTo>
                  <a:lnTo>
                    <a:pt x="245" y="64"/>
                  </a:lnTo>
                  <a:lnTo>
                    <a:pt x="257" y="88"/>
                  </a:lnTo>
                  <a:lnTo>
                    <a:pt x="265" y="116"/>
                  </a:lnTo>
                  <a:lnTo>
                    <a:pt x="267" y="146"/>
                  </a:lnTo>
                  <a:lnTo>
                    <a:pt x="265" y="175"/>
                  </a:lnTo>
                  <a:lnTo>
                    <a:pt x="257" y="203"/>
                  </a:lnTo>
                  <a:lnTo>
                    <a:pt x="245" y="227"/>
                  </a:lnTo>
                  <a:lnTo>
                    <a:pt x="228" y="249"/>
                  </a:lnTo>
                  <a:lnTo>
                    <a:pt x="209" y="267"/>
                  </a:lnTo>
                  <a:lnTo>
                    <a:pt x="186" y="281"/>
                  </a:lnTo>
                  <a:lnTo>
                    <a:pt x="161" y="289"/>
                  </a:lnTo>
                  <a:lnTo>
                    <a:pt x="133" y="292"/>
                  </a:lnTo>
                  <a:lnTo>
                    <a:pt x="103" y="288"/>
                  </a:lnTo>
                  <a:lnTo>
                    <a:pt x="75" y="277"/>
                  </a:lnTo>
                  <a:lnTo>
                    <a:pt x="51" y="260"/>
                  </a:lnTo>
                  <a:lnTo>
                    <a:pt x="29" y="237"/>
                  </a:lnTo>
                  <a:lnTo>
                    <a:pt x="13" y="210"/>
                  </a:lnTo>
                  <a:lnTo>
                    <a:pt x="4" y="178"/>
                  </a:lnTo>
                  <a:lnTo>
                    <a:pt x="0" y="146"/>
                  </a:lnTo>
                  <a:lnTo>
                    <a:pt x="4" y="113"/>
                  </a:lnTo>
                  <a:lnTo>
                    <a:pt x="13" y="81"/>
                  </a:lnTo>
                  <a:lnTo>
                    <a:pt x="29" y="54"/>
                  </a:lnTo>
                  <a:lnTo>
                    <a:pt x="51" y="32"/>
                  </a:lnTo>
                  <a:lnTo>
                    <a:pt x="75" y="14"/>
                  </a:lnTo>
                  <a:lnTo>
                    <a:pt x="103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6699FF"/>
            </a:solidFill>
            <a:ln w="0">
              <a:noFill/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C0C0C0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Humanst531 BT" pitchFamily="34" charset="0"/>
              </a:endParaRPr>
            </a:p>
          </p:txBody>
        </p:sp>
        <p:sp>
          <p:nvSpPr>
            <p:cNvPr id="57" name="Freeform 6"/>
            <p:cNvSpPr>
              <a:spLocks/>
            </p:cNvSpPr>
            <p:nvPr/>
          </p:nvSpPr>
          <p:spPr bwMode="gray">
            <a:xfrm>
              <a:off x="2880" y="1624"/>
              <a:ext cx="498" cy="965"/>
            </a:xfrm>
            <a:custGeom>
              <a:avLst/>
              <a:gdLst/>
              <a:ahLst/>
              <a:cxnLst>
                <a:cxn ang="0">
                  <a:pos x="72" y="5"/>
                </a:cxn>
                <a:cxn ang="0">
                  <a:pos x="30" y="32"/>
                </a:cxn>
                <a:cxn ang="0">
                  <a:pos x="4" y="75"/>
                </a:cxn>
                <a:cxn ang="0">
                  <a:pos x="0" y="509"/>
                </a:cxn>
                <a:cxn ang="0">
                  <a:pos x="1" y="516"/>
                </a:cxn>
                <a:cxn ang="0">
                  <a:pos x="9" y="533"/>
                </a:cxn>
                <a:cxn ang="0">
                  <a:pos x="26" y="550"/>
                </a:cxn>
                <a:cxn ang="0">
                  <a:pos x="56" y="557"/>
                </a:cxn>
                <a:cxn ang="0">
                  <a:pos x="84" y="551"/>
                </a:cxn>
                <a:cxn ang="0">
                  <a:pos x="100" y="534"/>
                </a:cxn>
                <a:cxn ang="0">
                  <a:pos x="106" y="516"/>
                </a:cxn>
                <a:cxn ang="0">
                  <a:pos x="108" y="503"/>
                </a:cxn>
                <a:cxn ang="0">
                  <a:pos x="108" y="166"/>
                </a:cxn>
                <a:cxn ang="0">
                  <a:pos x="135" y="1066"/>
                </a:cxn>
                <a:cxn ang="0">
                  <a:pos x="138" y="1073"/>
                </a:cxn>
                <a:cxn ang="0">
                  <a:pos x="151" y="1089"/>
                </a:cxn>
                <a:cxn ang="0">
                  <a:pos x="174" y="1105"/>
                </a:cxn>
                <a:cxn ang="0">
                  <a:pos x="199" y="1111"/>
                </a:cxn>
                <a:cxn ang="0">
                  <a:pos x="227" y="1110"/>
                </a:cxn>
                <a:cxn ang="0">
                  <a:pos x="255" y="1097"/>
                </a:cxn>
                <a:cxn ang="0">
                  <a:pos x="272" y="1080"/>
                </a:cxn>
                <a:cxn ang="0">
                  <a:pos x="278" y="1068"/>
                </a:cxn>
                <a:cxn ang="0">
                  <a:pos x="279" y="499"/>
                </a:cxn>
                <a:cxn ang="0">
                  <a:pos x="302" y="503"/>
                </a:cxn>
                <a:cxn ang="0">
                  <a:pos x="302" y="534"/>
                </a:cxn>
                <a:cxn ang="0">
                  <a:pos x="304" y="590"/>
                </a:cxn>
                <a:cxn ang="0">
                  <a:pos x="304" y="664"/>
                </a:cxn>
                <a:cxn ang="0">
                  <a:pos x="304" y="750"/>
                </a:cxn>
                <a:cxn ang="0">
                  <a:pos x="304" y="838"/>
                </a:cxn>
                <a:cxn ang="0">
                  <a:pos x="305" y="926"/>
                </a:cxn>
                <a:cxn ang="0">
                  <a:pos x="305" y="1004"/>
                </a:cxn>
                <a:cxn ang="0">
                  <a:pos x="305" y="1066"/>
                </a:cxn>
                <a:cxn ang="0">
                  <a:pos x="306" y="1073"/>
                </a:cxn>
                <a:cxn ang="0">
                  <a:pos x="315" y="1088"/>
                </a:cxn>
                <a:cxn ang="0">
                  <a:pos x="335" y="1103"/>
                </a:cxn>
                <a:cxn ang="0">
                  <a:pos x="372" y="1111"/>
                </a:cxn>
                <a:cxn ang="0">
                  <a:pos x="408" y="1103"/>
                </a:cxn>
                <a:cxn ang="0">
                  <a:pos x="429" y="1089"/>
                </a:cxn>
                <a:cxn ang="0">
                  <a:pos x="437" y="1073"/>
                </a:cxn>
                <a:cxn ang="0">
                  <a:pos x="438" y="1067"/>
                </a:cxn>
                <a:cxn ang="0">
                  <a:pos x="466" y="166"/>
                </a:cxn>
                <a:cxn ang="0">
                  <a:pos x="468" y="503"/>
                </a:cxn>
                <a:cxn ang="0">
                  <a:pos x="472" y="517"/>
                </a:cxn>
                <a:cxn ang="0">
                  <a:pos x="483" y="537"/>
                </a:cxn>
                <a:cxn ang="0">
                  <a:pos x="505" y="551"/>
                </a:cxn>
                <a:cxn ang="0">
                  <a:pos x="536" y="551"/>
                </a:cxn>
                <a:cxn ang="0">
                  <a:pos x="557" y="537"/>
                </a:cxn>
                <a:cxn ang="0">
                  <a:pos x="570" y="517"/>
                </a:cxn>
                <a:cxn ang="0">
                  <a:pos x="573" y="508"/>
                </a:cxn>
                <a:cxn ang="0">
                  <a:pos x="572" y="68"/>
                </a:cxn>
                <a:cxn ang="0">
                  <a:pos x="546" y="28"/>
                </a:cxn>
                <a:cxn ang="0">
                  <a:pos x="506" y="4"/>
                </a:cxn>
                <a:cxn ang="0">
                  <a:pos x="94" y="0"/>
                </a:cxn>
              </a:cxnLst>
              <a:rect l="0" t="0" r="r" b="b"/>
              <a:pathLst>
                <a:path w="573" h="1111">
                  <a:moveTo>
                    <a:pt x="94" y="0"/>
                  </a:moveTo>
                  <a:lnTo>
                    <a:pt x="72" y="5"/>
                  </a:lnTo>
                  <a:lnTo>
                    <a:pt x="50" y="16"/>
                  </a:lnTo>
                  <a:lnTo>
                    <a:pt x="30" y="32"/>
                  </a:lnTo>
                  <a:lnTo>
                    <a:pt x="15" y="53"/>
                  </a:lnTo>
                  <a:lnTo>
                    <a:pt x="4" y="75"/>
                  </a:lnTo>
                  <a:lnTo>
                    <a:pt x="0" y="99"/>
                  </a:lnTo>
                  <a:lnTo>
                    <a:pt x="0" y="509"/>
                  </a:lnTo>
                  <a:lnTo>
                    <a:pt x="0" y="511"/>
                  </a:lnTo>
                  <a:lnTo>
                    <a:pt x="1" y="516"/>
                  </a:lnTo>
                  <a:lnTo>
                    <a:pt x="4" y="525"/>
                  </a:lnTo>
                  <a:lnTo>
                    <a:pt x="9" y="533"/>
                  </a:lnTo>
                  <a:lnTo>
                    <a:pt x="16" y="543"/>
                  </a:lnTo>
                  <a:lnTo>
                    <a:pt x="26" y="550"/>
                  </a:lnTo>
                  <a:lnTo>
                    <a:pt x="39" y="556"/>
                  </a:lnTo>
                  <a:lnTo>
                    <a:pt x="56" y="557"/>
                  </a:lnTo>
                  <a:lnTo>
                    <a:pt x="72" y="556"/>
                  </a:lnTo>
                  <a:lnTo>
                    <a:pt x="84" y="551"/>
                  </a:lnTo>
                  <a:lnTo>
                    <a:pt x="92" y="543"/>
                  </a:lnTo>
                  <a:lnTo>
                    <a:pt x="100" y="534"/>
                  </a:lnTo>
                  <a:lnTo>
                    <a:pt x="103" y="525"/>
                  </a:lnTo>
                  <a:lnTo>
                    <a:pt x="106" y="516"/>
                  </a:lnTo>
                  <a:lnTo>
                    <a:pt x="107" y="508"/>
                  </a:lnTo>
                  <a:lnTo>
                    <a:pt x="108" y="503"/>
                  </a:lnTo>
                  <a:lnTo>
                    <a:pt x="108" y="500"/>
                  </a:lnTo>
                  <a:lnTo>
                    <a:pt x="108" y="166"/>
                  </a:lnTo>
                  <a:lnTo>
                    <a:pt x="134" y="167"/>
                  </a:lnTo>
                  <a:lnTo>
                    <a:pt x="135" y="1066"/>
                  </a:lnTo>
                  <a:lnTo>
                    <a:pt x="136" y="1068"/>
                  </a:lnTo>
                  <a:lnTo>
                    <a:pt x="138" y="1073"/>
                  </a:lnTo>
                  <a:lnTo>
                    <a:pt x="143" y="1080"/>
                  </a:lnTo>
                  <a:lnTo>
                    <a:pt x="151" y="1089"/>
                  </a:lnTo>
                  <a:lnTo>
                    <a:pt x="162" y="1097"/>
                  </a:lnTo>
                  <a:lnTo>
                    <a:pt x="174" y="1105"/>
                  </a:lnTo>
                  <a:lnTo>
                    <a:pt x="189" y="1110"/>
                  </a:lnTo>
                  <a:lnTo>
                    <a:pt x="199" y="1111"/>
                  </a:lnTo>
                  <a:lnTo>
                    <a:pt x="217" y="1111"/>
                  </a:lnTo>
                  <a:lnTo>
                    <a:pt x="227" y="1110"/>
                  </a:lnTo>
                  <a:lnTo>
                    <a:pt x="243" y="1105"/>
                  </a:lnTo>
                  <a:lnTo>
                    <a:pt x="255" y="1097"/>
                  </a:lnTo>
                  <a:lnTo>
                    <a:pt x="265" y="1089"/>
                  </a:lnTo>
                  <a:lnTo>
                    <a:pt x="272" y="1080"/>
                  </a:lnTo>
                  <a:lnTo>
                    <a:pt x="276" y="1073"/>
                  </a:lnTo>
                  <a:lnTo>
                    <a:pt x="278" y="1068"/>
                  </a:lnTo>
                  <a:lnTo>
                    <a:pt x="279" y="1066"/>
                  </a:lnTo>
                  <a:lnTo>
                    <a:pt x="279" y="499"/>
                  </a:lnTo>
                  <a:lnTo>
                    <a:pt x="302" y="499"/>
                  </a:lnTo>
                  <a:lnTo>
                    <a:pt x="302" y="503"/>
                  </a:lnTo>
                  <a:lnTo>
                    <a:pt x="302" y="515"/>
                  </a:lnTo>
                  <a:lnTo>
                    <a:pt x="302" y="534"/>
                  </a:lnTo>
                  <a:lnTo>
                    <a:pt x="302" y="560"/>
                  </a:lnTo>
                  <a:lnTo>
                    <a:pt x="304" y="590"/>
                  </a:lnTo>
                  <a:lnTo>
                    <a:pt x="304" y="626"/>
                  </a:lnTo>
                  <a:lnTo>
                    <a:pt x="304" y="664"/>
                  </a:lnTo>
                  <a:lnTo>
                    <a:pt x="304" y="706"/>
                  </a:lnTo>
                  <a:lnTo>
                    <a:pt x="304" y="750"/>
                  </a:lnTo>
                  <a:lnTo>
                    <a:pt x="304" y="793"/>
                  </a:lnTo>
                  <a:lnTo>
                    <a:pt x="304" y="838"/>
                  </a:lnTo>
                  <a:lnTo>
                    <a:pt x="305" y="882"/>
                  </a:lnTo>
                  <a:lnTo>
                    <a:pt x="305" y="926"/>
                  </a:lnTo>
                  <a:lnTo>
                    <a:pt x="305" y="966"/>
                  </a:lnTo>
                  <a:lnTo>
                    <a:pt x="305" y="1004"/>
                  </a:lnTo>
                  <a:lnTo>
                    <a:pt x="305" y="1037"/>
                  </a:lnTo>
                  <a:lnTo>
                    <a:pt x="305" y="1066"/>
                  </a:lnTo>
                  <a:lnTo>
                    <a:pt x="305" y="1067"/>
                  </a:lnTo>
                  <a:lnTo>
                    <a:pt x="306" y="1073"/>
                  </a:lnTo>
                  <a:lnTo>
                    <a:pt x="310" y="1079"/>
                  </a:lnTo>
                  <a:lnTo>
                    <a:pt x="315" y="1088"/>
                  </a:lnTo>
                  <a:lnTo>
                    <a:pt x="323" y="1096"/>
                  </a:lnTo>
                  <a:lnTo>
                    <a:pt x="335" y="1103"/>
                  </a:lnTo>
                  <a:lnTo>
                    <a:pt x="351" y="1108"/>
                  </a:lnTo>
                  <a:lnTo>
                    <a:pt x="372" y="1111"/>
                  </a:lnTo>
                  <a:lnTo>
                    <a:pt x="392" y="1108"/>
                  </a:lnTo>
                  <a:lnTo>
                    <a:pt x="408" y="1103"/>
                  </a:lnTo>
                  <a:lnTo>
                    <a:pt x="420" y="1096"/>
                  </a:lnTo>
                  <a:lnTo>
                    <a:pt x="429" y="1089"/>
                  </a:lnTo>
                  <a:lnTo>
                    <a:pt x="434" y="1080"/>
                  </a:lnTo>
                  <a:lnTo>
                    <a:pt x="437" y="1073"/>
                  </a:lnTo>
                  <a:lnTo>
                    <a:pt x="438" y="1068"/>
                  </a:lnTo>
                  <a:lnTo>
                    <a:pt x="438" y="1067"/>
                  </a:lnTo>
                  <a:lnTo>
                    <a:pt x="440" y="166"/>
                  </a:lnTo>
                  <a:lnTo>
                    <a:pt x="466" y="166"/>
                  </a:lnTo>
                  <a:lnTo>
                    <a:pt x="466" y="500"/>
                  </a:lnTo>
                  <a:lnTo>
                    <a:pt x="468" y="503"/>
                  </a:lnTo>
                  <a:lnTo>
                    <a:pt x="469" y="509"/>
                  </a:lnTo>
                  <a:lnTo>
                    <a:pt x="472" y="517"/>
                  </a:lnTo>
                  <a:lnTo>
                    <a:pt x="477" y="527"/>
                  </a:lnTo>
                  <a:lnTo>
                    <a:pt x="483" y="537"/>
                  </a:lnTo>
                  <a:lnTo>
                    <a:pt x="493" y="545"/>
                  </a:lnTo>
                  <a:lnTo>
                    <a:pt x="505" y="551"/>
                  </a:lnTo>
                  <a:lnTo>
                    <a:pt x="520" y="554"/>
                  </a:lnTo>
                  <a:lnTo>
                    <a:pt x="536" y="551"/>
                  </a:lnTo>
                  <a:lnTo>
                    <a:pt x="548" y="545"/>
                  </a:lnTo>
                  <a:lnTo>
                    <a:pt x="557" y="537"/>
                  </a:lnTo>
                  <a:lnTo>
                    <a:pt x="563" y="527"/>
                  </a:lnTo>
                  <a:lnTo>
                    <a:pt x="570" y="517"/>
                  </a:lnTo>
                  <a:lnTo>
                    <a:pt x="573" y="510"/>
                  </a:lnTo>
                  <a:lnTo>
                    <a:pt x="573" y="508"/>
                  </a:lnTo>
                  <a:lnTo>
                    <a:pt x="573" y="79"/>
                  </a:lnTo>
                  <a:lnTo>
                    <a:pt x="572" y="68"/>
                  </a:lnTo>
                  <a:lnTo>
                    <a:pt x="561" y="47"/>
                  </a:lnTo>
                  <a:lnTo>
                    <a:pt x="546" y="28"/>
                  </a:lnTo>
                  <a:lnTo>
                    <a:pt x="528" y="14"/>
                  </a:lnTo>
                  <a:lnTo>
                    <a:pt x="506" y="4"/>
                  </a:lnTo>
                  <a:lnTo>
                    <a:pt x="485" y="0"/>
                  </a:lnTo>
                  <a:lnTo>
                    <a:pt x="94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6699FF"/>
            </a:solidFill>
            <a:ln w="0">
              <a:noFill/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C0C0C0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Humanst531 B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093D8B-79EE-4C3A-B97C-C66BDA986F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Box 47"/>
          <p:cNvSpPr txBox="1">
            <a:spLocks noChangeArrowheads="1"/>
          </p:cNvSpPr>
          <p:nvPr/>
        </p:nvSpPr>
        <p:spPr bwMode="auto">
          <a:xfrm>
            <a:off x="49088" y="261809"/>
            <a:ext cx="891540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000000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+mj-lt"/>
              </a:rPr>
              <a:t>PERSENTASE RUMAH TANGGA SANITASI LAYAK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000000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+mj-lt"/>
              </a:rPr>
              <a:t>TAHUN 2013-2015</a:t>
            </a:r>
            <a:endParaRPr lang="en-US" sz="2200" dirty="0">
              <a:solidFill>
                <a:srgbClr val="000000"/>
              </a:solidFill>
              <a:effectLst>
                <a:glow rad="101600">
                  <a:srgbClr val="FFFFFF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6320353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 smtClean="0"/>
              <a:t>Sumber</a:t>
            </a:r>
            <a:r>
              <a:rPr lang="en-US" sz="1200" b="1" dirty="0" smtClean="0"/>
              <a:t> </a:t>
            </a:r>
            <a:r>
              <a:rPr lang="en-US" sz="1200" b="1" dirty="0" smtClean="0"/>
              <a:t>: https</a:t>
            </a:r>
            <a:r>
              <a:rPr lang="en-US" sz="1200" b="1" dirty="0" smtClean="0"/>
              <a:t>://www.bps.go.id/linkTabelStatis/view/id/1550</a:t>
            </a:r>
            <a:endParaRPr lang="en-US" sz="1200" b="1" dirty="0"/>
          </a:p>
        </p:txBody>
      </p:sp>
      <p:pic>
        <p:nvPicPr>
          <p:cNvPr id="3075" name="Picture 3" descr="C:\Users\HP\Pictures\Sanitasi 2013-2015.jpg"/>
          <p:cNvPicPr>
            <a:picLocks noChangeAspect="1" noChangeArrowheads="1"/>
          </p:cNvPicPr>
          <p:nvPr/>
        </p:nvPicPr>
        <p:blipFill>
          <a:blip r:embed="rId2" cstate="print"/>
          <a:srcRect l="5099" t="12942" r="8535" b="28358"/>
          <a:stretch>
            <a:fillRect/>
          </a:stretch>
        </p:blipFill>
        <p:spPr bwMode="auto">
          <a:xfrm>
            <a:off x="147870" y="1218869"/>
            <a:ext cx="8854616" cy="509045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14348" y="85269"/>
            <a:ext cx="7715304" cy="771963"/>
          </a:xfrm>
          <a:prstGeom prst="roundRect">
            <a:avLst>
              <a:gd name="adj" fmla="val 32581"/>
            </a:avLst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0">
                <a:schemeClr val="accent5">
                  <a:tint val="37000"/>
                  <a:satMod val="300000"/>
                </a:schemeClr>
              </a:gs>
              <a:gs pos="63000">
                <a:schemeClr val="accent5">
                  <a:tint val="15000"/>
                  <a:satMod val="350000"/>
                </a:schemeClr>
              </a:gs>
            </a:gsLst>
          </a:gradFill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black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85720" y="928661"/>
          <a:ext cx="8643966" cy="564361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3192"/>
                <a:gridCol w="1982304"/>
                <a:gridCol w="699830"/>
                <a:gridCol w="699830"/>
                <a:gridCol w="699830"/>
                <a:gridCol w="699830"/>
                <a:gridCol w="699830"/>
                <a:gridCol w="699830"/>
                <a:gridCol w="699830"/>
                <a:gridCol w="699830"/>
                <a:gridCol w="699830"/>
              </a:tblGrid>
              <a:tr h="266923">
                <a:tc rowSpan="2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>
                          <a:latin typeface="Arial Narrow" pitchFamily="34" charset="0"/>
                        </a:rPr>
                        <a:t>KAB/KOTA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AIR MINUM LAYAK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SANITASI LAYAK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RT KUMUH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923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2011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2012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2013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2011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2012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2013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2011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2012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2013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1"/>
                    </a:solidFill>
                  </a:tcPr>
                </a:tc>
              </a:tr>
              <a:tr h="268935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Kab. Kep.Mentawai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   30,30 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   47,74 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   59,60 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8,54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18,25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21,05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34,22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27,89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21,30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935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2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Kab. Pesisir Selatan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47,31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51,01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71,25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44,97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42,16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46,07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12,88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13,37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7,64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</a:tr>
              <a:tr h="268935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3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Kab. Solok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   45,16 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50,78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55,37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34,86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31,4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24,58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15,99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16,19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17,92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935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4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Kab. Sijunjung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   45,73 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46,65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48,16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40,69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42,56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36,68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18,80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13,24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11,63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</a:tr>
              <a:tr h="268935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5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Kab. Tanah Datar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   61,80 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   65,56 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59,71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49,56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43,94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34,2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12,12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10,40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10,72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935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6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Kab. Padang Pariaman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46,87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56,23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   62,32 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25,6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31,85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24,38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14,10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9,93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10,20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</a:tr>
              <a:tr h="268935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7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6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Kab. Agam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53,60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   61,19 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66,39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39,07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47,31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49,29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13,47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11,85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11,32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935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8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Kab. Lima Puluh Kota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53,00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56,78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   57,32 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21,06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26,96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23,73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17,72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13,70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9,61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</a:tr>
              <a:tr h="268935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9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Kab. Pasaman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45,85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49,14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56,51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20,45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28,72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23,07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27,29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20,75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25,03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935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10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Kab. Solok Selatan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41,64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46,16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67,29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19,51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19,23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21,46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19,42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19,22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14,11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</a:tr>
              <a:tr h="268935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11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Kab. Dharmasraya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53,11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47,40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52,95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56,08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46,03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45,32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5,00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10,43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6,23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935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12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Kab. Pasaman Barat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35,64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37,30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39,79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19,72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21,41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27,38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20,86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21,98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21,38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</a:tr>
              <a:tr h="268935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13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Kota Padang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80,23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86,15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78,57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75,86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74,03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79,67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6,18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5,55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7,48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935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14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Kota Solok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94,02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92,38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92,28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77,73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85,58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87,32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6,43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4,88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4,50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</a:tr>
              <a:tr h="268935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15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Kota Sawahlunto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83,62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83,12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83,33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74,49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75,35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70,59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7,83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9,73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8,70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935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16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Kota Padang Panjang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   89,79 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   90,78 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   90,69 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65,61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73,95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74,04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8,77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8,63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6,75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</a:tr>
              <a:tr h="268935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17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6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Kota Bukit Tinggi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89,07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90,85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75,36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86,93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78,51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93,12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5,72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5,62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6,52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935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18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6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Kota Payakumbuh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90,82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88,46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90,61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77,87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76,20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77,74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6,37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7,62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 smtClean="0">
                          <a:latin typeface="Arial Narrow" pitchFamily="34" charset="0"/>
                        </a:rPr>
                        <a:t>6,70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4F7ED"/>
                    </a:solidFill>
                  </a:tcPr>
                </a:tc>
              </a:tr>
              <a:tr h="268935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6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19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Kota Pariaman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67,74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   68,81 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   75,50 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59,47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57,38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74,52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>
                          <a:latin typeface="Arial Narrow" pitchFamily="34" charset="0"/>
                        </a:rPr>
                        <a:t>7,55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7,74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d-ID" sz="1600" b="1" u="none" strike="noStrike" dirty="0">
                          <a:latin typeface="Arial Narrow" pitchFamily="34" charset="0"/>
                        </a:rPr>
                        <a:t>2,31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28596" y="139463"/>
            <a:ext cx="8286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id-ID" sz="2000" b="1" dirty="0" smtClean="0">
                <a:solidFill>
                  <a:srgbClr val="000000"/>
                </a:solidFill>
                <a:latin typeface="Arial Narrow" pitchFamily="34" charset="0"/>
              </a:rPr>
              <a:t>Capaian Air Minum Layak, Sanitasi Layak dan Rumah Tangga Kumuh </a:t>
            </a:r>
          </a:p>
          <a:p>
            <a:pPr algn="ctr" fontAlgn="ctr"/>
            <a:r>
              <a:rPr lang="id-ID" sz="2000" b="1" dirty="0" smtClean="0">
                <a:solidFill>
                  <a:srgbClr val="000000"/>
                </a:solidFill>
                <a:latin typeface="Arial Narrow" pitchFamily="34" charset="0"/>
              </a:rPr>
              <a:t>M</a:t>
            </a:r>
            <a:r>
              <a:rPr lang="en-US" sz="2000" b="1" dirty="0" err="1" smtClean="0">
                <a:solidFill>
                  <a:srgbClr val="000000"/>
                </a:solidFill>
                <a:latin typeface="Arial Narrow" pitchFamily="34" charset="0"/>
              </a:rPr>
              <a:t>enurut</a:t>
            </a:r>
            <a:r>
              <a:rPr lang="en-US" sz="2000" b="1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 Narrow" pitchFamily="34" charset="0"/>
              </a:rPr>
              <a:t>Kabupaten</a:t>
            </a:r>
            <a:r>
              <a:rPr lang="en-US" sz="2000" b="1" dirty="0" smtClean="0">
                <a:solidFill>
                  <a:srgbClr val="000000"/>
                </a:solidFill>
                <a:latin typeface="Arial Narrow" pitchFamily="34" charset="0"/>
              </a:rPr>
              <a:t>/</a:t>
            </a:r>
            <a:r>
              <a:rPr lang="id-ID" sz="2000" b="1" dirty="0" err="1" smtClean="0">
                <a:solidFill>
                  <a:srgbClr val="000000"/>
                </a:solidFill>
                <a:latin typeface="Arial Narrow" pitchFamily="34" charset="0"/>
              </a:rPr>
              <a:t>K</a:t>
            </a:r>
            <a:r>
              <a:rPr lang="en-US" sz="2000" b="1" dirty="0" err="1" smtClean="0">
                <a:solidFill>
                  <a:srgbClr val="000000"/>
                </a:solidFill>
                <a:latin typeface="Arial Narrow" pitchFamily="34" charset="0"/>
              </a:rPr>
              <a:t>ota</a:t>
            </a:r>
            <a:r>
              <a:rPr lang="en-US" sz="2000" b="1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d-ID" sz="2000" b="1" dirty="0" smtClean="0">
                <a:solidFill>
                  <a:srgbClr val="000000"/>
                </a:solidFill>
                <a:latin typeface="Arial Narrow" pitchFamily="34" charset="0"/>
              </a:rPr>
              <a:t> Tahun </a:t>
            </a:r>
            <a:r>
              <a:rPr lang="en-US" sz="2000" b="1" dirty="0" smtClean="0">
                <a:solidFill>
                  <a:srgbClr val="000000"/>
                </a:solidFill>
                <a:latin typeface="Arial Narrow" pitchFamily="34" charset="0"/>
              </a:rPr>
              <a:t>2011-2013</a:t>
            </a:r>
            <a:r>
              <a:rPr lang="id-ID" sz="2000" b="1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id-ID" sz="1400" b="1" dirty="0" smtClean="0">
                <a:solidFill>
                  <a:srgbClr val="000000"/>
                </a:solidFill>
                <a:latin typeface="Arial Narrow" pitchFamily="34" charset="0"/>
                <a:sym typeface="Wingdings" pitchFamily="2" charset="2"/>
              </a:rPr>
              <a:t> </a:t>
            </a:r>
            <a:r>
              <a:rPr lang="id-ID" sz="1600" b="1" dirty="0" smtClean="0">
                <a:solidFill>
                  <a:srgbClr val="000000"/>
                </a:solidFill>
                <a:latin typeface="Arial Narrow" pitchFamily="34" charset="0"/>
                <a:sym typeface="Wingdings" pitchFamily="2" charset="2"/>
              </a:rPr>
              <a:t>Rumus Baru</a:t>
            </a:r>
            <a:endParaRPr lang="en-US" sz="1600" b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43022" y="6520259"/>
            <a:ext cx="2133600" cy="365125"/>
          </a:xfrm>
        </p:spPr>
        <p:txBody>
          <a:bodyPr/>
          <a:lstStyle/>
          <a:p>
            <a:pPr>
              <a:defRPr/>
            </a:pPr>
            <a:fld id="{F2093D8B-79EE-4C3A-B97C-C66BDA986F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5641" y="503094"/>
            <a:ext cx="1710277" cy="26161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d-ID" sz="1700" b="1" dirty="0" smtClean="0">
                <a:solidFill>
                  <a:prstClr val="black"/>
                </a:solidFill>
                <a:latin typeface="Calibri"/>
                <a:ea typeface="+mn-ea"/>
              </a:rPr>
              <a:t>SANITASI LAYAK</a:t>
            </a:r>
            <a:endParaRPr lang="id-ID" sz="17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70" y="836712"/>
            <a:ext cx="9045636" cy="596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00034" y="77908"/>
            <a:ext cx="792961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d-ID" sz="2000" b="1" dirty="0" smtClean="0">
                <a:solidFill>
                  <a:prstClr val="black"/>
                </a:solidFill>
                <a:latin typeface="Arial Black" pitchFamily="34" charset="0"/>
                <a:ea typeface="+mn-ea"/>
              </a:rPr>
              <a:t>HASIL PERUMUSAN UNIVERSAL ACCESS TAHUN 2019</a:t>
            </a:r>
            <a:endParaRPr lang="en-US" sz="2000" b="1" dirty="0">
              <a:solidFill>
                <a:prstClr val="black"/>
              </a:solidFill>
              <a:latin typeface="Arial Black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2450" name="Picture 2" descr="C:\Users\HP\Documents\03 Sumbar - Des 14_7.jpg"/>
          <p:cNvPicPr>
            <a:picLocks noChangeAspect="1" noChangeArrowheads="1"/>
          </p:cNvPicPr>
          <p:nvPr/>
        </p:nvPicPr>
        <p:blipFill>
          <a:blip r:embed="rId2" cstate="print"/>
          <a:srcRect l="3133" r="3645" b="2911"/>
          <a:stretch>
            <a:fillRect/>
          </a:stretch>
        </p:blipFill>
        <p:spPr bwMode="auto">
          <a:xfrm>
            <a:off x="152399" y="130629"/>
            <a:ext cx="8806543" cy="6585857"/>
          </a:xfrm>
          <a:prstGeom prst="rect">
            <a:avLst/>
          </a:prstGeom>
          <a:noFill/>
        </p:spPr>
      </p:pic>
      <p:sp>
        <p:nvSpPr>
          <p:cNvPr id="3" name="Slide Number Placeholder 4"/>
          <p:cNvSpPr txBox="1">
            <a:spLocks/>
          </p:cNvSpPr>
          <p:nvPr/>
        </p:nvSpPr>
        <p:spPr>
          <a:xfrm>
            <a:off x="6892010" y="6498487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8354" name="Picture 2" descr="C:\Users\HP\Documents\Lampiran_4.jpg"/>
          <p:cNvPicPr>
            <a:picLocks noChangeAspect="1" noChangeArrowheads="1"/>
          </p:cNvPicPr>
          <p:nvPr/>
        </p:nvPicPr>
        <p:blipFill>
          <a:blip r:embed="rId2" cstate="print"/>
          <a:srcRect l="4636" t="8090" r="4751" b="13892"/>
          <a:stretch>
            <a:fillRect/>
          </a:stretch>
        </p:blipFill>
        <p:spPr bwMode="auto">
          <a:xfrm>
            <a:off x="0" y="141514"/>
            <a:ext cx="9144000" cy="671648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5495" y="1495670"/>
            <a:ext cx="8977875" cy="158960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974904" y="6592267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9378" name="Picture 2" descr="C:\Users\HP\Documents\Lampiran_5.jpg"/>
          <p:cNvPicPr>
            <a:picLocks noChangeAspect="1" noChangeArrowheads="1"/>
          </p:cNvPicPr>
          <p:nvPr/>
        </p:nvPicPr>
        <p:blipFill>
          <a:blip r:embed="rId2" cstate="print"/>
          <a:srcRect l="11657" t="7953" r="12184" b="9321"/>
          <a:stretch>
            <a:fillRect/>
          </a:stretch>
        </p:blipFill>
        <p:spPr bwMode="auto">
          <a:xfrm>
            <a:off x="1" y="130629"/>
            <a:ext cx="9144000" cy="672737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5495" y="1441240"/>
            <a:ext cx="8977875" cy="158960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974904" y="6592267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1426" name="Picture 2" descr="C:\Users\HP\Documents\Lampiran_7.jpg"/>
          <p:cNvPicPr>
            <a:picLocks noChangeAspect="1" noChangeArrowheads="1"/>
          </p:cNvPicPr>
          <p:nvPr/>
        </p:nvPicPr>
        <p:blipFill>
          <a:blip r:embed="rId2" cstate="print"/>
          <a:srcRect l="4636" t="7714" r="4961" b="11586"/>
          <a:stretch>
            <a:fillRect/>
          </a:stretch>
        </p:blipFill>
        <p:spPr bwMode="auto">
          <a:xfrm>
            <a:off x="-36512" y="97971"/>
            <a:ext cx="9180512" cy="676002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5495" y="1469840"/>
            <a:ext cx="8977875" cy="158960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974904" y="6592267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HP\Pictures\Profil Kesehatan Indonesia 2015_1.jpg"/>
          <p:cNvPicPr>
            <a:picLocks noChangeAspect="1" noChangeArrowheads="1"/>
          </p:cNvPicPr>
          <p:nvPr/>
        </p:nvPicPr>
        <p:blipFill>
          <a:blip r:embed="rId2" cstate="print"/>
          <a:srcRect l="14657" t="8301" r="14226" b="14653"/>
          <a:stretch>
            <a:fillRect/>
          </a:stretch>
        </p:blipFill>
        <p:spPr bwMode="auto">
          <a:xfrm>
            <a:off x="0" y="123324"/>
            <a:ext cx="9144000" cy="6734676"/>
          </a:xfrm>
          <a:prstGeom prst="rect">
            <a:avLst/>
          </a:prstGeom>
          <a:noFill/>
        </p:spPr>
      </p:pic>
      <p:sp>
        <p:nvSpPr>
          <p:cNvPr id="6" name="Slide Number Placeholder 4"/>
          <p:cNvSpPr txBox="1">
            <a:spLocks/>
          </p:cNvSpPr>
          <p:nvPr/>
        </p:nvSpPr>
        <p:spPr>
          <a:xfrm>
            <a:off x="6974904" y="6664275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3950" y="6555926"/>
            <a:ext cx="400050" cy="312964"/>
          </a:xfrm>
        </p:spPr>
        <p:txBody>
          <a:bodyPr/>
          <a:lstStyle/>
          <a:p>
            <a:fld id="{EC32BB28-85B7-42F8-9E1B-2CA697B9AA18}" type="slidenum">
              <a:rPr lang="id-ID" smtClean="0"/>
              <a:pPr/>
              <a:t>2</a:t>
            </a:fld>
            <a:endParaRPr lang="id-ID" dirty="0"/>
          </a:p>
        </p:txBody>
      </p:sp>
      <p:pic>
        <p:nvPicPr>
          <p:cNvPr id="1505283" name="Picture 3" descr="C:\Users\HP\Documents\Paparan.jpg"/>
          <p:cNvPicPr>
            <a:picLocks noChangeAspect="1" noChangeArrowheads="1"/>
          </p:cNvPicPr>
          <p:nvPr/>
        </p:nvPicPr>
        <p:blipFill>
          <a:blip r:embed="rId3" cstate="print"/>
          <a:srcRect t="7230"/>
          <a:stretch>
            <a:fillRect/>
          </a:stretch>
        </p:blipFill>
        <p:spPr bwMode="auto">
          <a:xfrm>
            <a:off x="0" y="1484784"/>
            <a:ext cx="9144000" cy="4619427"/>
          </a:xfrm>
          <a:prstGeom prst="rect">
            <a:avLst/>
          </a:prstGeom>
          <a:noFill/>
        </p:spPr>
      </p:pic>
      <p:sp>
        <p:nvSpPr>
          <p:cNvPr id="213" name="TextBox 212"/>
          <p:cNvSpPr txBox="1"/>
          <p:nvPr/>
        </p:nvSpPr>
        <p:spPr>
          <a:xfrm>
            <a:off x="251520" y="509771"/>
            <a:ext cx="877663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RPJMD PROVINSI SUMATERA BARAT </a:t>
            </a:r>
          </a:p>
          <a:p>
            <a:pPr algn="ctr"/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TAHUN 2016-2021</a:t>
            </a:r>
            <a:endParaRPr lang="id-ID" sz="2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034" y="76562"/>
            <a:ext cx="792961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Black" pitchFamily="34" charset="0"/>
                <a:ea typeface="+mn-ea"/>
              </a:rPr>
              <a:t>CAKUPAN IMUNISASI DASAR PADA BAYI </a:t>
            </a:r>
            <a:r>
              <a:rPr lang="id-ID" sz="2000" b="1" dirty="0" smtClean="0">
                <a:solidFill>
                  <a:prstClr val="black"/>
                </a:solidFill>
                <a:latin typeface="Arial Black" pitchFamily="34" charset="0"/>
                <a:ea typeface="+mn-ea"/>
              </a:rPr>
              <a:t>TAHUN 201</a:t>
            </a:r>
            <a:r>
              <a:rPr lang="en-US" sz="2000" b="1" dirty="0" smtClean="0">
                <a:solidFill>
                  <a:prstClr val="black"/>
                </a:solidFill>
                <a:latin typeface="Arial Black" pitchFamily="34" charset="0"/>
                <a:ea typeface="+mn-ea"/>
              </a:rPr>
              <a:t>5</a:t>
            </a:r>
            <a:endParaRPr lang="en-US" sz="2000" b="1" dirty="0">
              <a:solidFill>
                <a:prstClr val="black"/>
              </a:solidFill>
              <a:latin typeface="Arial Black" pitchFamily="34" charset="0"/>
              <a:ea typeface="+mn-ea"/>
            </a:endParaRPr>
          </a:p>
        </p:txBody>
      </p:sp>
      <p:pic>
        <p:nvPicPr>
          <p:cNvPr id="5124" name="Picture 4" descr="C:\Users\HP\Pictures\Profil Kesehatan Indonesia 2015_3.jpg"/>
          <p:cNvPicPr>
            <a:picLocks noChangeAspect="1" noChangeArrowheads="1"/>
          </p:cNvPicPr>
          <p:nvPr/>
        </p:nvPicPr>
        <p:blipFill>
          <a:blip r:embed="rId2" cstate="print"/>
          <a:srcRect l="4915" t="3189" r="7636" b="4675"/>
          <a:stretch>
            <a:fillRect/>
          </a:stretch>
        </p:blipFill>
        <p:spPr bwMode="auto">
          <a:xfrm>
            <a:off x="179512" y="548680"/>
            <a:ext cx="8784976" cy="619268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01285" y="1480725"/>
            <a:ext cx="8691196" cy="17390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6887142" y="6525344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6308" name="Picture 4" descr="C:\Users\HP\Documents\03 Sumbar - Des 14_1.jpg"/>
          <p:cNvPicPr>
            <a:picLocks noChangeAspect="1" noChangeArrowheads="1"/>
          </p:cNvPicPr>
          <p:nvPr/>
        </p:nvPicPr>
        <p:blipFill>
          <a:blip r:embed="rId2" cstate="print"/>
          <a:srcRect l="4700" r="4115"/>
          <a:stretch>
            <a:fillRect/>
          </a:stretch>
        </p:blipFill>
        <p:spPr bwMode="auto">
          <a:xfrm>
            <a:off x="323528" y="260648"/>
            <a:ext cx="8496944" cy="6336704"/>
          </a:xfrm>
          <a:prstGeom prst="rect">
            <a:avLst/>
          </a:prstGeom>
          <a:noFill/>
        </p:spPr>
      </p:pic>
      <p:sp>
        <p:nvSpPr>
          <p:cNvPr id="3" name="Slide Number Placeholder 4"/>
          <p:cNvSpPr txBox="1">
            <a:spLocks/>
          </p:cNvSpPr>
          <p:nvPr/>
        </p:nvSpPr>
        <p:spPr>
          <a:xfrm>
            <a:off x="7052930" y="6635811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7330" name="Picture 2" descr="C:\Users\HP\Documents\03 Sumbar - Des 14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171" y="141514"/>
            <a:ext cx="8795657" cy="6564086"/>
          </a:xfrm>
          <a:prstGeom prst="rect">
            <a:avLst/>
          </a:prstGeom>
          <a:noFill/>
        </p:spPr>
      </p:pic>
      <p:sp>
        <p:nvSpPr>
          <p:cNvPr id="3" name="Slide Number Placeholder 4"/>
          <p:cNvSpPr txBox="1">
            <a:spLocks/>
          </p:cNvSpPr>
          <p:nvPr/>
        </p:nvSpPr>
        <p:spPr>
          <a:xfrm>
            <a:off x="6985790" y="6592267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8354" name="Picture 2" descr="C:\Users\HP\Documents\03 Sumbar - Des 14_3.jpg"/>
          <p:cNvPicPr>
            <a:picLocks noChangeAspect="1" noChangeArrowheads="1"/>
          </p:cNvPicPr>
          <p:nvPr/>
        </p:nvPicPr>
        <p:blipFill>
          <a:blip r:embed="rId2" cstate="print"/>
          <a:srcRect l="4700" r="5212" b="6245"/>
          <a:stretch>
            <a:fillRect/>
          </a:stretch>
        </p:blipFill>
        <p:spPr bwMode="auto">
          <a:xfrm>
            <a:off x="163285" y="141513"/>
            <a:ext cx="8795657" cy="6596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9378" name="Picture 2" descr="C:\Users\HP\Documents\03 Sumbar - Des 14_4.jpg"/>
          <p:cNvPicPr>
            <a:picLocks noChangeAspect="1" noChangeArrowheads="1"/>
          </p:cNvPicPr>
          <p:nvPr/>
        </p:nvPicPr>
        <p:blipFill>
          <a:blip r:embed="rId2" cstate="print"/>
          <a:srcRect l="5609" r="5870" b="7079"/>
          <a:stretch>
            <a:fillRect/>
          </a:stretch>
        </p:blipFill>
        <p:spPr bwMode="auto">
          <a:xfrm>
            <a:off x="174171" y="152400"/>
            <a:ext cx="8806543" cy="6564086"/>
          </a:xfrm>
          <a:prstGeom prst="rect">
            <a:avLst/>
          </a:prstGeom>
          <a:noFill/>
        </p:spPr>
      </p:pic>
      <p:sp>
        <p:nvSpPr>
          <p:cNvPr id="3" name="Slide Number Placeholder 4"/>
          <p:cNvSpPr txBox="1">
            <a:spLocks/>
          </p:cNvSpPr>
          <p:nvPr/>
        </p:nvSpPr>
        <p:spPr>
          <a:xfrm>
            <a:off x="6974904" y="6592267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0402" name="Picture 2" descr="C:\Users\HP\Documents\03 Sumbar - Des 14_5.jpg"/>
          <p:cNvPicPr>
            <a:picLocks noChangeAspect="1" noChangeArrowheads="1"/>
          </p:cNvPicPr>
          <p:nvPr/>
        </p:nvPicPr>
        <p:blipFill>
          <a:blip r:embed="rId2" cstate="print"/>
          <a:srcRect l="2350" r="4042"/>
          <a:stretch>
            <a:fillRect/>
          </a:stretch>
        </p:blipFill>
        <p:spPr bwMode="auto">
          <a:xfrm>
            <a:off x="174171" y="152399"/>
            <a:ext cx="8762999" cy="6574971"/>
          </a:xfrm>
          <a:prstGeom prst="rect">
            <a:avLst/>
          </a:prstGeom>
          <a:noFill/>
        </p:spPr>
      </p:pic>
      <p:sp>
        <p:nvSpPr>
          <p:cNvPr id="3" name="Slide Number Placeholder 4"/>
          <p:cNvSpPr txBox="1">
            <a:spLocks/>
          </p:cNvSpPr>
          <p:nvPr/>
        </p:nvSpPr>
        <p:spPr>
          <a:xfrm>
            <a:off x="6974904" y="6592267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>
            <a:spLocks noChangeArrowheads="1"/>
          </p:cNvSpPr>
          <p:nvPr/>
        </p:nvSpPr>
        <p:spPr bwMode="gray">
          <a:xfrm>
            <a:off x="1285852" y="2714620"/>
            <a:ext cx="6896685" cy="1128019"/>
          </a:xfrm>
          <a:prstGeom prst="roundRect">
            <a:avLst>
              <a:gd name="adj" fmla="val 50000"/>
            </a:avLst>
          </a:prstGeom>
          <a:solidFill>
            <a:srgbClr val="B4FFFF"/>
          </a:solidFill>
          <a:ln w="9525" algn="ctr">
            <a:solidFill>
              <a:srgbClr val="00CCFF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CCFF">
                <a:alpha val="4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d-ID">
              <a:solidFill>
                <a:srgbClr val="5F5F5F"/>
              </a:solidFill>
              <a:latin typeface="Arial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85786" y="3000372"/>
            <a:ext cx="785818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31825" indent="-631825" algn="ctr">
              <a:spcBef>
                <a:spcPts val="0"/>
              </a:spcBef>
              <a:defRPr/>
            </a:pPr>
            <a:r>
              <a:rPr lang="en-US" altLang="ja-JP" sz="3000" dirty="0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2.	RPJMN </a:t>
            </a:r>
            <a:r>
              <a:rPr lang="en-US" altLang="ja-JP" sz="3000" dirty="0" err="1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Tahun</a:t>
            </a:r>
            <a:r>
              <a:rPr lang="en-US" altLang="ja-JP" sz="3000" dirty="0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 2015-2019</a:t>
            </a:r>
            <a:endParaRPr lang="id-ID" altLang="ja-JP" sz="3000" dirty="0" smtClean="0">
              <a:ln w="3175">
                <a:solidFill>
                  <a:srgbClr val="000000"/>
                </a:solidFill>
                <a:prstDash val="solid"/>
                <a:miter lim="800000"/>
              </a:ln>
              <a:solidFill>
                <a:srgbClr val="CC0000"/>
              </a:solidFill>
              <a:effectLst>
                <a:glow rad="101600">
                  <a:srgbClr val="FFFFFF"/>
                </a:glow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A2EA2-1B13-4C61-8D00-7EB452EEC8F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0714" y="1988098"/>
            <a:ext cx="5143536" cy="369332"/>
          </a:xfrm>
          <a:prstGeom prst="rect">
            <a:avLst/>
          </a:prstGeom>
          <a:solidFill>
            <a:srgbClr val="A7FFFF"/>
          </a:solidFill>
        </p:spPr>
        <p:txBody>
          <a:bodyPr wrap="square">
            <a:spAutoFit/>
          </a:bodyPr>
          <a:lstStyle/>
          <a:p>
            <a:r>
              <a:rPr lang="id-ID" b="1" dirty="0" smtClean="0"/>
              <a:t>PERMASALAHAN DAN ISU STRATEGIS</a:t>
            </a:r>
            <a:endParaRPr lang="id-ID" b="1" dirty="0"/>
          </a:p>
        </p:txBody>
      </p:sp>
      <p:sp>
        <p:nvSpPr>
          <p:cNvPr id="5" name="Rectangle 4"/>
          <p:cNvSpPr/>
          <p:nvPr/>
        </p:nvSpPr>
        <p:spPr>
          <a:xfrm>
            <a:off x="500034" y="2446184"/>
            <a:ext cx="7858180" cy="4483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id-ID" sz="2000" b="1" dirty="0" smtClean="0">
                <a:solidFill>
                  <a:srgbClr val="FF0000"/>
                </a:solidFill>
                <a:latin typeface="Arial Narrow" pitchFamily="34" charset="0"/>
              </a:rPr>
              <a:t>Peningkatan </a:t>
            </a:r>
            <a:r>
              <a:rPr lang="id-ID" sz="2000" b="1" dirty="0">
                <a:solidFill>
                  <a:srgbClr val="FF0000"/>
                </a:solidFill>
                <a:latin typeface="Arial Narrow" pitchFamily="34" charset="0"/>
              </a:rPr>
              <a:t>Kesehatan Ibu, Anak, Remaja dan </a:t>
            </a:r>
            <a:r>
              <a:rPr lang="id-ID" sz="2000" b="1" dirty="0" smtClean="0">
                <a:solidFill>
                  <a:srgbClr val="FF0000"/>
                </a:solidFill>
                <a:latin typeface="Arial Narrow" pitchFamily="34" charset="0"/>
              </a:rPr>
              <a:t>Lansia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fi-FI" sz="2000" b="1" dirty="0" smtClean="0">
                <a:solidFill>
                  <a:srgbClr val="FF0000"/>
                </a:solidFill>
                <a:latin typeface="Arial Narrow" pitchFamily="34" charset="0"/>
              </a:rPr>
              <a:t>Percepatan </a:t>
            </a:r>
            <a:r>
              <a:rPr lang="fi-FI" sz="2000" b="1" dirty="0">
                <a:solidFill>
                  <a:srgbClr val="FF0000"/>
                </a:solidFill>
                <a:latin typeface="Arial Narrow" pitchFamily="34" charset="0"/>
              </a:rPr>
              <a:t>Perbaikan Status Gizi </a:t>
            </a:r>
            <a:r>
              <a:rPr lang="fi-FI" sz="2000" b="1" dirty="0" smtClean="0">
                <a:solidFill>
                  <a:srgbClr val="FF0000"/>
                </a:solidFill>
                <a:latin typeface="Arial Narrow" pitchFamily="34" charset="0"/>
              </a:rPr>
              <a:t>Masyarakat</a:t>
            </a:r>
            <a:endParaRPr lang="id-ID" sz="2000" b="1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id-ID" sz="2000" b="1" dirty="0" smtClean="0">
                <a:latin typeface="Arial Narrow" pitchFamily="34" charset="0"/>
              </a:rPr>
              <a:t>Pengendalian </a:t>
            </a:r>
            <a:r>
              <a:rPr lang="id-ID" sz="2000" b="1" dirty="0">
                <a:latin typeface="Arial Narrow" pitchFamily="34" charset="0"/>
              </a:rPr>
              <a:t>Penyakit dan Penyehatan Lingkungan</a:t>
            </a:r>
            <a:r>
              <a:rPr lang="id-ID" sz="2000" b="1" dirty="0" smtClean="0">
                <a:latin typeface="Arial Narrow" pitchFamily="34" charset="0"/>
              </a:rPr>
              <a:t>.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id-ID" sz="2000" b="1" dirty="0" smtClean="0">
                <a:latin typeface="Arial Narrow" pitchFamily="34" charset="0"/>
              </a:rPr>
              <a:t>Peningkatan </a:t>
            </a:r>
            <a:r>
              <a:rPr lang="id-ID" sz="2000" b="1" dirty="0">
                <a:latin typeface="Arial Narrow" pitchFamily="34" charset="0"/>
              </a:rPr>
              <a:t>Akses Pelayanan Kesehatan Dasar dan </a:t>
            </a:r>
            <a:r>
              <a:rPr lang="id-ID" sz="2000" b="1" dirty="0" smtClean="0">
                <a:latin typeface="Arial Narrow" pitchFamily="34" charset="0"/>
              </a:rPr>
              <a:t>Rujukan yang Berkualitas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fi-FI" sz="2000" b="1" dirty="0" smtClean="0">
                <a:latin typeface="Arial Narrow" pitchFamily="34" charset="0"/>
              </a:rPr>
              <a:t>Pemenuhan </a:t>
            </a:r>
            <a:r>
              <a:rPr lang="fi-FI" sz="2000" b="1" dirty="0">
                <a:latin typeface="Arial Narrow" pitchFamily="34" charset="0"/>
              </a:rPr>
              <a:t>Ketersediaan Farmasi, Alat Kesehatan, </a:t>
            </a:r>
            <a:r>
              <a:rPr lang="fi-FI" sz="2000" b="1" dirty="0" smtClean="0">
                <a:latin typeface="Arial Narrow" pitchFamily="34" charset="0"/>
              </a:rPr>
              <a:t>dan</a:t>
            </a:r>
            <a:r>
              <a:rPr lang="id-ID" sz="2000" b="1" dirty="0" smtClean="0">
                <a:latin typeface="Arial Narrow" pitchFamily="34" charset="0"/>
              </a:rPr>
              <a:t> Pengawasan </a:t>
            </a:r>
            <a:r>
              <a:rPr lang="id-ID" sz="2000" b="1" dirty="0">
                <a:latin typeface="Arial Narrow" pitchFamily="34" charset="0"/>
              </a:rPr>
              <a:t>Obat </a:t>
            </a:r>
            <a:r>
              <a:rPr lang="id-ID" sz="2000" b="1" dirty="0" smtClean="0">
                <a:latin typeface="Arial Narrow" pitchFamily="34" charset="0"/>
              </a:rPr>
              <a:t>dan Makanan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id-ID" sz="2000" b="1" dirty="0" smtClean="0">
                <a:latin typeface="Arial Narrow" pitchFamily="34" charset="0"/>
              </a:rPr>
              <a:t>Pemenuhan </a:t>
            </a:r>
            <a:r>
              <a:rPr lang="id-ID" sz="2000" b="1" dirty="0">
                <a:latin typeface="Arial Narrow" pitchFamily="34" charset="0"/>
              </a:rPr>
              <a:t>Sumber Daya Manusia </a:t>
            </a:r>
            <a:r>
              <a:rPr lang="id-ID" sz="2000" b="1" dirty="0" smtClean="0">
                <a:latin typeface="Arial Narrow" pitchFamily="34" charset="0"/>
              </a:rPr>
              <a:t>Kesehatan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id-ID" sz="2000" b="1" dirty="0" smtClean="0">
                <a:latin typeface="Arial Narrow" pitchFamily="34" charset="0"/>
              </a:rPr>
              <a:t>Peningkatan </a:t>
            </a:r>
            <a:r>
              <a:rPr lang="id-ID" sz="2000" b="1" dirty="0">
                <a:latin typeface="Arial Narrow" pitchFamily="34" charset="0"/>
              </a:rPr>
              <a:t>Promosi Kesehatan dan </a:t>
            </a:r>
            <a:r>
              <a:rPr lang="id-ID" sz="2000" b="1" dirty="0" smtClean="0">
                <a:latin typeface="Arial Narrow" pitchFamily="34" charset="0"/>
              </a:rPr>
              <a:t>Pemberdayaan Masyarakat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nn-NO" sz="2000" b="1" dirty="0" smtClean="0">
                <a:latin typeface="Arial Narrow" pitchFamily="34" charset="0"/>
              </a:rPr>
              <a:t>Peningkatan </a:t>
            </a:r>
            <a:r>
              <a:rPr lang="nn-NO" sz="2000" b="1" dirty="0">
                <a:latin typeface="Arial Narrow" pitchFamily="34" charset="0"/>
              </a:rPr>
              <a:t>Manajemen, Penelitian dan Pengembangan, </a:t>
            </a:r>
            <a:r>
              <a:rPr lang="nn-NO" sz="2000" b="1" dirty="0" smtClean="0">
                <a:latin typeface="Arial Narrow" pitchFamily="34" charset="0"/>
              </a:rPr>
              <a:t>serta</a:t>
            </a:r>
            <a:r>
              <a:rPr lang="id-ID" sz="2000" b="1" dirty="0" smtClean="0">
                <a:latin typeface="Arial Narrow" pitchFamily="34" charset="0"/>
              </a:rPr>
              <a:t> Sistem </a:t>
            </a:r>
            <a:r>
              <a:rPr lang="id-ID" sz="2000" b="1" dirty="0">
                <a:latin typeface="Arial Narrow" pitchFamily="34" charset="0"/>
              </a:rPr>
              <a:t>Informasi </a:t>
            </a:r>
            <a:r>
              <a:rPr lang="id-ID" sz="2000" b="1" dirty="0" smtClean="0">
                <a:latin typeface="Arial Narrow" pitchFamily="34" charset="0"/>
              </a:rPr>
              <a:t>Kesehatan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id-ID" sz="2000" b="1" dirty="0" smtClean="0">
                <a:latin typeface="Arial Narrow" pitchFamily="34" charset="0"/>
              </a:rPr>
              <a:t>Pengembangan </a:t>
            </a:r>
            <a:r>
              <a:rPr lang="id-ID" sz="2000" b="1" dirty="0">
                <a:latin typeface="Arial Narrow" pitchFamily="34" charset="0"/>
              </a:rPr>
              <a:t>dan Peningkatan Efektifitas </a:t>
            </a:r>
            <a:r>
              <a:rPr lang="id-ID" sz="2000" b="1" dirty="0" smtClean="0">
                <a:latin typeface="Arial Narrow" pitchFamily="34" charset="0"/>
              </a:rPr>
              <a:t>Pembiayaan Kesehatan</a:t>
            </a:r>
            <a:endParaRPr lang="id-ID" sz="2000" b="1" dirty="0">
              <a:latin typeface="Arial Narrow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nn-NO" sz="2000" b="1" dirty="0" smtClean="0">
                <a:latin typeface="Arial Narrow" pitchFamily="34" charset="0"/>
              </a:rPr>
              <a:t>Pengembangan </a:t>
            </a:r>
            <a:r>
              <a:rPr lang="nn-NO" sz="2000" b="1" dirty="0">
                <a:latin typeface="Arial Narrow" pitchFamily="34" charset="0"/>
              </a:rPr>
              <a:t>Jaminan Kesehatan Nasional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endParaRPr lang="id-ID" sz="2000" b="1" dirty="0">
              <a:latin typeface="Arial Narrow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597" y="214290"/>
            <a:ext cx="828680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ahoma" pitchFamily="34" charset="0"/>
                <a:cs typeface="Tahoma" pitchFamily="34" charset="0"/>
              </a:rPr>
              <a:t>AGENDA PEMBANGUNAN : </a:t>
            </a:r>
          </a:p>
          <a:p>
            <a:pPr algn="ctr">
              <a:spcBef>
                <a:spcPts val="600"/>
              </a:spcBef>
            </a:pPr>
            <a:r>
              <a:rPr lang="en-US" sz="2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BIDANG PEMBANGUNAN SOSIAL BUDAYA DAN KEHIDUPAN BERAGAMA </a:t>
            </a:r>
            <a:endParaRPr lang="en-US" sz="22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472" y="1366613"/>
            <a:ext cx="814393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n>
                  <a:solidFill>
                    <a:sysClr val="windowText" lastClr="000000"/>
                  </a:solidFill>
                </a:ln>
              </a:rPr>
              <a:t>SUB BIDANG KESEHATAN DAN GIZI MASYARAKAT </a:t>
            </a:r>
            <a:endParaRPr lang="en-US" b="1" dirty="0">
              <a:ln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71472" y="1355710"/>
            <a:ext cx="8143932" cy="1588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Slide Number Placeholder 19"/>
          <p:cNvSpPr txBox="1">
            <a:spLocks noGrp="1"/>
          </p:cNvSpPr>
          <p:nvPr/>
        </p:nvSpPr>
        <p:spPr bwMode="auto">
          <a:xfrm>
            <a:off x="6868774" y="625654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1070666-C672-4FB0-A619-04239ED77E87}" type="slidenum">
              <a:rPr lang="en-US" sz="1400" b="1">
                <a:latin typeface="Arial Narrow" pitchFamily="34" charset="0"/>
                <a:cs typeface="Arial" pitchFamily="34" charset="0"/>
              </a:rPr>
              <a:pPr algn="r"/>
              <a:t>27</a:t>
            </a:fld>
            <a:endParaRPr lang="en-US" sz="1400" b="1" dirty="0"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2844" y="571482"/>
          <a:ext cx="8779112" cy="6191833"/>
        </p:xfrm>
        <a:graphic>
          <a:graphicData uri="http://schemas.openxmlformats.org/drawingml/2006/table">
            <a:tbl>
              <a:tblPr/>
              <a:tblGrid>
                <a:gridCol w="357190"/>
                <a:gridCol w="6143668"/>
                <a:gridCol w="1143008"/>
                <a:gridCol w="1135246"/>
              </a:tblGrid>
              <a:tr h="357190">
                <a:tc>
                  <a:txBody>
                    <a:bodyPr/>
                    <a:lstStyle/>
                    <a:p>
                      <a:pPr algn="ctr" ea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NO</a:t>
                      </a:r>
                      <a:endParaRPr lang="id-ID" sz="14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FFF"/>
                    </a:solidFill>
                  </a:tcPr>
                </a:tc>
                <a:tc>
                  <a:txBody>
                    <a:bodyPr/>
                    <a:lstStyle/>
                    <a:p>
                      <a:pPr marR="930910" algn="ctr" ea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INDIKATOR</a:t>
                      </a:r>
                      <a:endParaRPr lang="id-ID" sz="14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STATUS AWAL</a:t>
                      </a:r>
                      <a:endParaRPr lang="id-ID" sz="14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TARGET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2019</a:t>
                      </a:r>
                      <a:endParaRPr lang="id-ID" sz="14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FFF"/>
                    </a:solidFill>
                  </a:tcPr>
                </a:tc>
              </a:tr>
              <a:tr h="132979"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1</a:t>
                      </a:r>
                      <a:endParaRPr lang="id-ID" sz="1400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73025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spc="-15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Meningkatnya</a:t>
                      </a:r>
                      <a:r>
                        <a:rPr lang="en-US" sz="1400" b="1" spc="-15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Status </a:t>
                      </a:r>
                      <a:r>
                        <a:rPr lang="en-US" sz="1400" b="1" spc="-15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Kesehatan</a:t>
                      </a:r>
                      <a:r>
                        <a:rPr lang="en-US" sz="1400" b="1" spc="-15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15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dan</a:t>
                      </a:r>
                      <a:r>
                        <a:rPr lang="en-US" sz="1400" b="1" spc="-15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15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Gizi</a:t>
                      </a:r>
                      <a:r>
                        <a:rPr lang="en-US" sz="1400" b="1" spc="-15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15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Masyarakat</a:t>
                      </a:r>
                      <a:endParaRPr lang="id-ID" sz="1400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5958"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id-ID" sz="140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  <a:cs typeface="Cambria"/>
                      </a:endParaRPr>
                    </a:p>
                  </a:txBody>
                  <a:tcPr marL="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7180" marR="502920" indent="-228600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1400" b="1" spc="-40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Angka</a:t>
                      </a:r>
                      <a:r>
                        <a:rPr lang="en-US" sz="1400" b="1" spc="-40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40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kematian</a:t>
                      </a:r>
                      <a:r>
                        <a:rPr lang="en-US" sz="1400" b="1" spc="-4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40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ibu</a:t>
                      </a:r>
                      <a:r>
                        <a:rPr lang="en-US" sz="1400" b="1" spc="-4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per 100.000 </a:t>
                      </a:r>
                      <a:r>
                        <a:rPr lang="en-US" sz="1400" b="1" spc="-20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kelahiran</a:t>
                      </a:r>
                      <a:r>
                        <a:rPr lang="en-US" sz="1400" b="1" spc="-2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hidup</a:t>
                      </a:r>
                      <a:endParaRPr lang="id-ID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346</a:t>
                      </a:r>
                      <a:b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</a:b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(SP 2010)</a:t>
                      </a:r>
                      <a:endParaRPr lang="id-ID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31140"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306</a:t>
                      </a:r>
                      <a:endParaRPr lang="id-ID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8312"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id-ID" sz="140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  <a:cs typeface="Cambria"/>
                      </a:endParaRPr>
                    </a:p>
                  </a:txBody>
                  <a:tcPr marL="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7180" marR="91440" indent="-228600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spc="-40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b.	</a:t>
                      </a:r>
                      <a:r>
                        <a:rPr lang="en-US" sz="1400" b="1" spc="-40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Angka</a:t>
                      </a:r>
                      <a:r>
                        <a:rPr lang="en-US" sz="1400" b="1" spc="-40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40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kematian</a:t>
                      </a:r>
                      <a:r>
                        <a:rPr lang="en-US" sz="1400" b="1" spc="-4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40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bayi</a:t>
                      </a:r>
                      <a:r>
                        <a:rPr lang="en-US" sz="1400" b="1" spc="-4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per 1.000 </a:t>
                      </a:r>
                      <a:r>
                        <a:rPr lang="en-US" sz="1400" b="1" spc="-40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kelahiran</a:t>
                      </a:r>
                      <a:r>
                        <a:rPr lang="en-US" sz="1400" b="1" spc="-4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hidup</a:t>
                      </a:r>
                      <a:endParaRPr lang="id-ID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32</a:t>
                      </a:r>
                      <a:b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</a:br>
                      <a:r>
                        <a:rPr lang="en-US" sz="1400" b="1" spc="-3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(2012/2013)</a:t>
                      </a:r>
                      <a:endParaRPr lang="id-ID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24</a:t>
                      </a:r>
                      <a:endParaRPr lang="id-ID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5958"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id-ID" sz="140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  <a:cs typeface="Cambria"/>
                      </a:endParaRPr>
                    </a:p>
                  </a:txBody>
                  <a:tcPr marL="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7180" marR="68580" indent="-228600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spc="-45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c.	</a:t>
                      </a:r>
                      <a:r>
                        <a:rPr lang="en-US" sz="1400" b="1" spc="-45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Prevalensi</a:t>
                      </a:r>
                      <a:r>
                        <a:rPr lang="en-US" sz="1400" b="1" spc="-45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45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kekurangan</a:t>
                      </a:r>
                      <a:r>
                        <a:rPr lang="en-US" sz="1400" b="1" spc="-45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45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gizi</a:t>
                      </a:r>
                      <a:r>
                        <a:rPr lang="en-US" sz="1400" b="1" spc="-45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(</a:t>
                      </a:r>
                      <a:r>
                        <a:rPr lang="en-US" sz="1400" b="1" i="1" spc="-45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underweight</a:t>
                      </a:r>
                      <a:r>
                        <a:rPr lang="en-US" sz="1400" b="1" spc="-45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) </a:t>
                      </a:r>
                      <a:r>
                        <a:rPr lang="en-US" sz="1400" b="1" spc="-20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pada</a:t>
                      </a:r>
                      <a:r>
                        <a:rPr lang="en-US" sz="1400" b="1" spc="-2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anak</a:t>
                      </a:r>
                      <a:r>
                        <a:rPr lang="en-US" sz="1400" b="1" spc="-2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balita</a:t>
                      </a:r>
                      <a:r>
                        <a:rPr lang="en-US" sz="1400" b="1" spc="-2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(</a:t>
                      </a:r>
                      <a:r>
                        <a:rPr lang="en-US" sz="1400" b="1" spc="-20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persen</a:t>
                      </a:r>
                      <a:r>
                        <a:rPr lang="en-US" sz="1400" b="1" spc="-2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)</a:t>
                      </a:r>
                      <a:endParaRPr lang="id-ID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spc="-3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19,6 (2013)</a:t>
                      </a:r>
                      <a:endParaRPr lang="id-ID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31140"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17,0</a:t>
                      </a:r>
                      <a:endParaRPr lang="id-ID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84"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id-ID" sz="1400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  <a:cs typeface="Cambria"/>
                      </a:endParaRPr>
                    </a:p>
                  </a:txBody>
                  <a:tcPr marL="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7180" marR="182880" indent="-228600" algn="just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spc="-45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d.	</a:t>
                      </a:r>
                      <a:r>
                        <a:rPr lang="en-US" sz="1400" b="1" spc="-45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Prevalensi</a:t>
                      </a:r>
                      <a:r>
                        <a:rPr lang="en-US" sz="1400" b="1" spc="-45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i="1" spc="-45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stunting</a:t>
                      </a:r>
                      <a:r>
                        <a:rPr lang="en-US" sz="1400" b="1" spc="-45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(</a:t>
                      </a:r>
                      <a:r>
                        <a:rPr lang="en-US" sz="1400" b="1" spc="-45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pendek</a:t>
                      </a:r>
                      <a:r>
                        <a:rPr lang="en-US" sz="1400" b="1" spc="-45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45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&amp; </a:t>
                      </a:r>
                      <a:r>
                        <a:rPr lang="en-US" sz="1400" b="1" spc="-45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sangat</a:t>
                      </a:r>
                      <a:r>
                        <a:rPr lang="en-US" sz="1400" b="1" spc="-45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35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pendek</a:t>
                      </a:r>
                      <a:r>
                        <a:rPr lang="en-US" sz="1400" b="1" spc="-35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) </a:t>
                      </a:r>
                      <a:r>
                        <a:rPr lang="en-US" sz="1400" b="1" spc="-35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pd </a:t>
                      </a:r>
                      <a:r>
                        <a:rPr lang="en-US" sz="1400" b="1" spc="-35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anak</a:t>
                      </a:r>
                      <a:r>
                        <a:rPr lang="en-US" sz="1400" b="1" spc="-35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35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baduta</a:t>
                      </a:r>
                      <a:r>
                        <a:rPr lang="en-US" sz="1400" b="1" spc="-35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(</a:t>
                      </a:r>
                      <a:r>
                        <a:rPr lang="en-US" sz="1400" b="1" spc="-35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bawah</a:t>
                      </a:r>
                      <a:r>
                        <a:rPr lang="en-US" sz="1400" b="1" spc="-35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35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dua</a:t>
                      </a:r>
                      <a:r>
                        <a:rPr lang="en-US" sz="1400" b="1" spc="-35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tahun</a:t>
                      </a:r>
                      <a:r>
                        <a:rPr lang="en-US" sz="1400" b="1" spc="-2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) (</a:t>
                      </a:r>
                      <a:r>
                        <a:rPr lang="en-US" sz="1400" b="1" spc="-20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persen</a:t>
                      </a:r>
                      <a:r>
                        <a:rPr lang="en-US" sz="1400" b="1" spc="-2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)</a:t>
                      </a:r>
                      <a:endParaRPr lang="id-ID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spc="-2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32,9 (2013)</a:t>
                      </a:r>
                      <a:endParaRPr lang="id-ID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31140"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Cambria"/>
                        </a:rPr>
                        <a:t>28,0</a:t>
                      </a:r>
                      <a:endParaRPr lang="id-ID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2979"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Cambria"/>
                        </a:rPr>
                        <a:t>2</a:t>
                      </a:r>
                      <a:endParaRPr lang="id-ID" sz="14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73025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Meningkatnya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Pengendalian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Penyakit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Menular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dan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Tidak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Menular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id-ID" sz="1400">
                        <a:latin typeface="Arial Narrow" pitchFamily="34" charset="0"/>
                        <a:ea typeface="Times New Roman"/>
                        <a:cs typeface="Cambria"/>
                      </a:endParaRPr>
                    </a:p>
                  </a:txBody>
                  <a:tcPr marL="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7180" marR="480060" indent="-228600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1400" b="1" spc="-4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Prevalensi</a:t>
                      </a:r>
                      <a:r>
                        <a:rPr lang="en-US" sz="1400" b="1" spc="-4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4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Tuberkulosis</a:t>
                      </a:r>
                      <a:r>
                        <a:rPr lang="en-US" sz="1400" b="1" spc="-4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(TB) per 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100.000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penduduk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spc="-3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297 (2013)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31140"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Cambria"/>
                        </a:rPr>
                        <a:t>245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id-ID" sz="1400">
                        <a:latin typeface="Arial Narrow" pitchFamily="34" charset="0"/>
                        <a:ea typeface="Times New Roman"/>
                        <a:cs typeface="Cambria"/>
                      </a:endParaRPr>
                    </a:p>
                  </a:txBody>
                  <a:tcPr marL="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1625" indent="-228600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spc="-20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b.	</a:t>
                      </a:r>
                      <a:r>
                        <a:rPr lang="en-US" sz="1400" b="1" spc="-20" dirty="0" err="1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Prevalensi</a:t>
                      </a:r>
                      <a:r>
                        <a:rPr lang="en-US" sz="1400" b="1" spc="-20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HIV (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persen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)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0,46 (2014)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Cambria"/>
                        </a:rPr>
                        <a:t>&lt;0,50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id-ID" sz="1400">
                        <a:latin typeface="Arial Narrow" pitchFamily="34" charset="0"/>
                        <a:ea typeface="Times New Roman"/>
                        <a:cs typeface="Cambria"/>
                      </a:endParaRPr>
                    </a:p>
                  </a:txBody>
                  <a:tcPr marL="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7180" marR="434340" indent="-228600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spc="-35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c.	</a:t>
                      </a:r>
                      <a:r>
                        <a:rPr lang="en-US" sz="1400" b="1" spc="-35" dirty="0" err="1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Jumlah</a:t>
                      </a:r>
                      <a:r>
                        <a:rPr lang="en-US" sz="1400" b="1" spc="-35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3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kabupaten</a:t>
                      </a:r>
                      <a:r>
                        <a:rPr lang="en-US" sz="1400" b="1" spc="-3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/</a:t>
                      </a:r>
                      <a:r>
                        <a:rPr lang="en-US" sz="1400" b="1" spc="-3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kota</a:t>
                      </a:r>
                      <a:r>
                        <a:rPr lang="en-US" sz="1400" b="1" spc="-3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3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mencapai</a:t>
                      </a:r>
                      <a:r>
                        <a:rPr lang="en-US" sz="1400" b="1" spc="-3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1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eliminasi</a:t>
                      </a:r>
                      <a:r>
                        <a:rPr lang="en-US" sz="1400" b="1" spc="-1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malaria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spc="-3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212 (2013)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31140"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Cambria"/>
                        </a:rPr>
                        <a:t>300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566"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id-ID" sz="1400" dirty="0">
                        <a:latin typeface="Arial Narrow" pitchFamily="34" charset="0"/>
                        <a:ea typeface="Times New Roman"/>
                        <a:cs typeface="Cambria"/>
                      </a:endParaRPr>
                    </a:p>
                  </a:txBody>
                  <a:tcPr marL="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1625" indent="-228600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spc="-15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d.	</a:t>
                      </a:r>
                      <a:r>
                        <a:rPr lang="en-US" sz="1400" b="1" spc="-15" dirty="0" err="1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Prevalensi</a:t>
                      </a:r>
                      <a:r>
                        <a:rPr lang="en-US" sz="1400" b="1" spc="-15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1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tekanan</a:t>
                      </a:r>
                      <a:r>
                        <a:rPr lang="en-US" sz="1400" b="1" spc="-1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1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darah</a:t>
                      </a:r>
                      <a:r>
                        <a:rPr lang="en-US" sz="1400" b="1" spc="-1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1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tinggi</a:t>
                      </a:r>
                      <a:r>
                        <a:rPr lang="en-US" sz="1400" b="1" spc="-1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(</a:t>
                      </a:r>
                      <a:r>
                        <a:rPr lang="en-US" sz="1400" b="1" spc="-1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persen</a:t>
                      </a:r>
                      <a:r>
                        <a:rPr lang="en-US" sz="1400" b="1" spc="-1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)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25,8 (2013)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31140"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Cambria"/>
                        </a:rPr>
                        <a:t>23,4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524"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id-ID" sz="1400">
                        <a:latin typeface="Arial Narrow" pitchFamily="34" charset="0"/>
                        <a:ea typeface="Times New Roman"/>
                        <a:cs typeface="Cambria"/>
                      </a:endParaRPr>
                    </a:p>
                  </a:txBody>
                  <a:tcPr marL="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7180" marR="137160" indent="-228600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spc="-30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e.	</a:t>
                      </a:r>
                      <a:r>
                        <a:rPr lang="en-US" sz="1400" b="1" spc="-30" dirty="0" err="1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Prevalensi</a:t>
                      </a:r>
                      <a:r>
                        <a:rPr lang="en-US" sz="1400" b="1" spc="-30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3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obesitas</a:t>
                      </a:r>
                      <a:r>
                        <a:rPr lang="en-US" sz="1400" b="1" spc="-3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3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pada</a:t>
                      </a:r>
                      <a:r>
                        <a:rPr lang="en-US" sz="1400" b="1" spc="-3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3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penduduk</a:t>
                      </a:r>
                      <a:r>
                        <a:rPr lang="en-US" sz="1400" b="1" spc="-3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3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usia</a:t>
                      </a:r>
                      <a:r>
                        <a:rPr lang="en-US" sz="1400" b="1" spc="-3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18+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tahun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(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persen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)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spc="-3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15,4 (2013)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31140"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Cambria"/>
                        </a:rPr>
                        <a:t>15,4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676"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id-ID" sz="1400">
                        <a:latin typeface="Arial Narrow" pitchFamily="34" charset="0"/>
                        <a:ea typeface="Times New Roman"/>
                        <a:cs typeface="Cambria"/>
                      </a:endParaRPr>
                    </a:p>
                  </a:txBody>
                  <a:tcPr marL="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7180" marR="137160" indent="-228600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spc="-40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f.	</a:t>
                      </a:r>
                      <a:r>
                        <a:rPr lang="en-US" sz="1400" b="1" spc="-40" dirty="0" err="1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Prevalensi</a:t>
                      </a:r>
                      <a:r>
                        <a:rPr lang="en-US" sz="1400" b="1" spc="-40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4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merokok</a:t>
                      </a:r>
                      <a:r>
                        <a:rPr lang="en-US" sz="1400" b="1" spc="-4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4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penduduk</a:t>
                      </a:r>
                      <a:r>
                        <a:rPr lang="en-US" sz="1400" b="1" spc="-4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4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usia</a:t>
                      </a:r>
                      <a:r>
                        <a:rPr lang="en-US" sz="1400" b="1" spc="-4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&lt; 18 </a:t>
                      </a:r>
                      <a:r>
                        <a:rPr lang="en-US" sz="1400" b="1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tahun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7,2 (2013)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Cambria"/>
                        </a:rPr>
                        <a:t>5,4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2979"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Cambria"/>
                        </a:rPr>
                        <a:t>3</a:t>
                      </a:r>
                      <a:endParaRPr lang="id-ID" sz="14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73025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Meningkatnya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Pemerataan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dan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Mutu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Pelayanan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Kesehatan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8937"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id-ID" sz="1400" dirty="0">
                        <a:latin typeface="Arial Narrow" pitchFamily="34" charset="0"/>
                        <a:ea typeface="Times New Roman"/>
                        <a:cs typeface="Cambria"/>
                      </a:endParaRPr>
                    </a:p>
                  </a:txBody>
                  <a:tcPr marL="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7180" marR="480060" indent="-228600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1400" b="1" spc="-4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Jumlah</a:t>
                      </a:r>
                      <a:r>
                        <a:rPr lang="en-US" sz="1400" b="1" spc="-4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4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kecamatan</a:t>
                      </a:r>
                      <a:r>
                        <a:rPr lang="en-US" sz="1400" b="1" spc="-4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yang </a:t>
                      </a:r>
                      <a:r>
                        <a:rPr lang="en-US" sz="1400" b="1" spc="-4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memiliki</a:t>
                      </a:r>
                      <a:r>
                        <a:rPr lang="en-US" sz="1400" b="1" spc="-4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1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minimal </a:t>
                      </a:r>
                      <a:r>
                        <a:rPr lang="en-US" sz="1400" b="1" spc="-1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satu</a:t>
                      </a:r>
                      <a:r>
                        <a:rPr lang="en-US" sz="1400" b="1" spc="-1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1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puskesmas</a:t>
                      </a:r>
                      <a:r>
                        <a:rPr lang="en-US" sz="1400" b="1" spc="-1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10" dirty="0" err="1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yg</a:t>
                      </a:r>
                      <a:r>
                        <a:rPr lang="en-US" sz="1400" b="1" spc="-10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1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tersertifikasi</a:t>
                      </a:r>
                      <a:r>
                        <a:rPr lang="en-US" sz="1400" b="1" spc="-1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1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akreditasi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Cambria"/>
                        </a:rPr>
                        <a:t>0 (2014)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Cambria"/>
                        </a:rPr>
                        <a:t>5.600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id-ID" sz="1400">
                        <a:latin typeface="Arial Narrow" pitchFamily="34" charset="0"/>
                        <a:ea typeface="Times New Roman"/>
                        <a:cs typeface="Cambria"/>
                      </a:endParaRPr>
                    </a:p>
                  </a:txBody>
                  <a:tcPr marL="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7180" marR="114300" indent="-228600" algn="just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spc="-35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b.	</a:t>
                      </a:r>
                      <a:r>
                        <a:rPr lang="en-US" sz="1400" b="1" spc="-35" dirty="0" err="1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Jumlah</a:t>
                      </a:r>
                      <a:r>
                        <a:rPr lang="en-US" sz="1400" b="1" spc="-35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3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Kab</a:t>
                      </a:r>
                      <a:r>
                        <a:rPr lang="en-US" sz="1400" b="1" spc="-3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/Kota yang </a:t>
                      </a:r>
                      <a:r>
                        <a:rPr lang="en-US" sz="1400" b="1" spc="-3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memiliki</a:t>
                      </a:r>
                      <a:r>
                        <a:rPr lang="en-US" sz="1400" b="1" spc="-3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minimal </a:t>
                      </a:r>
                      <a:r>
                        <a:rPr lang="en-US" sz="1400" b="1" spc="-3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satu</a:t>
                      </a:r>
                      <a:r>
                        <a:rPr lang="en-US" sz="1400" b="1" spc="-3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RSUD yang </a:t>
                      </a:r>
                      <a:r>
                        <a:rPr lang="en-US" sz="1400" b="1" spc="-3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tersertifikasi</a:t>
                      </a:r>
                      <a:r>
                        <a:rPr lang="en-US" sz="1400" b="1" spc="-3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3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akreditasi</a:t>
                      </a:r>
                      <a:r>
                        <a:rPr lang="en-US" sz="1400" b="1" spc="-3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nasional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Cambria"/>
                        </a:rPr>
                        <a:t>10 (2014)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31140"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Cambria"/>
                        </a:rPr>
                        <a:t>481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id-ID" sz="1400" dirty="0">
                        <a:latin typeface="Arial Narrow" pitchFamily="34" charset="0"/>
                        <a:ea typeface="Times New Roman"/>
                        <a:cs typeface="Cambria"/>
                      </a:endParaRPr>
                    </a:p>
                  </a:txBody>
                  <a:tcPr marL="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7180" marR="320040" indent="-228600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spc="-10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c.	</a:t>
                      </a:r>
                      <a:r>
                        <a:rPr lang="en-US" sz="1400" b="1" spc="-10" dirty="0" err="1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Persentase</a:t>
                      </a:r>
                      <a:r>
                        <a:rPr lang="en-US" sz="1400" b="1" spc="-10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10" dirty="0" err="1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kab</a:t>
                      </a:r>
                      <a:r>
                        <a:rPr lang="en-US" sz="1400" b="1" spc="-10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/</a:t>
                      </a:r>
                      <a:r>
                        <a:rPr lang="en-US" sz="1400" b="1" spc="-10" dirty="0" err="1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kota</a:t>
                      </a:r>
                      <a:r>
                        <a:rPr lang="en-US" sz="1400" b="1" spc="-10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1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yang </a:t>
                      </a:r>
                      <a:r>
                        <a:rPr lang="en-US" sz="1400" b="1" spc="-4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mencapai</a:t>
                      </a:r>
                      <a:r>
                        <a:rPr lang="en-US" sz="1400" b="1" spc="-4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80 </a:t>
                      </a:r>
                      <a:r>
                        <a:rPr lang="en-US" sz="1400" b="1" spc="-4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persen</a:t>
                      </a:r>
                      <a:r>
                        <a:rPr lang="en-US" sz="1400" b="1" spc="-4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4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imunisasi</a:t>
                      </a:r>
                      <a:r>
                        <a:rPr lang="en-US" sz="1400" b="1" spc="-4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4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dasar</a:t>
                      </a:r>
                      <a:r>
                        <a:rPr lang="en-US" sz="1400" b="1" spc="-4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lengkap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pada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bayi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71,2 (2013)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31140"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Cambria"/>
                        </a:rPr>
                        <a:t>95,0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5958"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Cambria"/>
                        </a:rPr>
                        <a:t>4</a:t>
                      </a:r>
                      <a:endParaRPr lang="id-ID" sz="14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8580" marR="228600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spc="-3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Meningkatnya</a:t>
                      </a:r>
                      <a:r>
                        <a:rPr lang="en-US" sz="1400" b="1" spc="-3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3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Perlindungan</a:t>
                      </a:r>
                      <a:r>
                        <a:rPr lang="en-US" sz="1400" b="1" spc="-3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3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Finansial</a:t>
                      </a:r>
                      <a:r>
                        <a:rPr lang="en-US" sz="1400" b="1" spc="-3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, </a:t>
                      </a:r>
                      <a:r>
                        <a:rPr lang="en-US" sz="1400" b="1" spc="-3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Ketersediaan</a:t>
                      </a:r>
                      <a:r>
                        <a:rPr lang="en-US" sz="1400" b="1" spc="-3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, </a:t>
                      </a:r>
                      <a:r>
                        <a:rPr lang="en-US" sz="1400" b="1" spc="-3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Penyebaran</a:t>
                      </a:r>
                      <a:r>
                        <a:rPr lang="en-US" sz="1400" b="1" spc="-3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3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dan</a:t>
                      </a:r>
                      <a:r>
                        <a:rPr lang="en-US" sz="1400" b="1" spc="-3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Mutu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Obat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serta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Sumber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Daya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Kesehatan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id-ID" sz="1400" dirty="0">
                        <a:latin typeface="Arial Narrow" pitchFamily="34" charset="0"/>
                        <a:ea typeface="Times New Roman"/>
                        <a:cs typeface="Cambria"/>
                      </a:endParaRPr>
                    </a:p>
                  </a:txBody>
                  <a:tcPr marL="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160020" lvl="0" indent="-2571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SzPts val="900"/>
                        <a:buFont typeface="+mj-lt"/>
                        <a:buNone/>
                        <a:tabLst>
                          <a:tab pos="365760" algn="l"/>
                        </a:tabLst>
                      </a:pPr>
                      <a:r>
                        <a:rPr lang="en-US" sz="1400" b="1" spc="-50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a.	</a:t>
                      </a:r>
                      <a:r>
                        <a:rPr lang="en-US" sz="1400" b="1" spc="-50" dirty="0" err="1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Persentase</a:t>
                      </a:r>
                      <a:r>
                        <a:rPr lang="en-US" sz="1400" b="1" spc="-50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5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kepesertaan</a:t>
                      </a:r>
                      <a:r>
                        <a:rPr lang="en-US" sz="1400" b="1" spc="-5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SJSN </a:t>
                      </a:r>
                      <a:r>
                        <a:rPr lang="en-US" sz="1400" b="1" spc="-5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kesehatan</a:t>
                      </a:r>
                      <a:r>
                        <a:rPr lang="en-US" sz="1400" b="1" spc="-5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(</a:t>
                      </a:r>
                      <a:r>
                        <a:rPr lang="en-US" sz="1400" b="1" spc="-5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persen</a:t>
                      </a:r>
                      <a:r>
                        <a:rPr lang="en-US" sz="1400" b="1" spc="-5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)</a:t>
                      </a: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51,8</a:t>
                      </a:r>
                      <a:r>
                        <a:rPr lang="en-US" sz="1400" b="1" baseline="0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(</a:t>
                      </a:r>
                      <a:r>
                        <a:rPr lang="en-US" sz="1400" b="1" spc="-20" dirty="0" err="1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Okt</a:t>
                      </a:r>
                      <a:r>
                        <a:rPr lang="en-US" sz="1400" b="1" spc="-20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2014)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Cambria"/>
                        </a:rPr>
                        <a:t>Min 95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70991"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id-ID" sz="1400" dirty="0">
                        <a:latin typeface="Arial Narrow" pitchFamily="34" charset="0"/>
                        <a:ea typeface="Times New Roman"/>
                        <a:cs typeface="Cambria"/>
                      </a:endParaRPr>
                    </a:p>
                  </a:txBody>
                  <a:tcPr marL="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297180" lvl="0" indent="-2571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SzPts val="900"/>
                        <a:buFont typeface="+mj-lt"/>
                        <a:buNone/>
                        <a:tabLst>
                          <a:tab pos="365760" algn="l"/>
                        </a:tabLst>
                      </a:pPr>
                      <a:r>
                        <a:rPr lang="en-US" sz="1400" b="1" spc="-50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b.	</a:t>
                      </a:r>
                      <a:r>
                        <a:rPr lang="en-US" sz="1400" b="1" spc="-50" dirty="0" err="1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Jumlah</a:t>
                      </a:r>
                      <a:r>
                        <a:rPr lang="en-US" sz="1400" b="1" spc="-50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5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puskesmas</a:t>
                      </a:r>
                      <a:r>
                        <a:rPr lang="en-US" sz="1400" b="1" spc="-5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yang minimal </a:t>
                      </a:r>
                      <a:r>
                        <a:rPr lang="en-US" sz="1400" b="1" spc="-3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memiliki</a:t>
                      </a:r>
                      <a:r>
                        <a:rPr lang="en-US" sz="1400" b="1" spc="-3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lima </a:t>
                      </a:r>
                      <a:r>
                        <a:rPr lang="en-US" sz="1400" b="1" spc="-3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jenis</a:t>
                      </a:r>
                      <a:r>
                        <a:rPr lang="en-US" sz="1400" b="1" spc="-3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3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tenaga</a:t>
                      </a:r>
                      <a:r>
                        <a:rPr lang="en-US" sz="1400" b="1" spc="-3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3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kesehatan</a:t>
                      </a:r>
                      <a:endParaRPr lang="en-US" sz="1400" b="1" spc="-50" dirty="0">
                        <a:latin typeface="Arial Narrow" pitchFamily="34" charset="0"/>
                        <a:ea typeface="Times New Roman"/>
                        <a:cs typeface="Cambria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1.015 (2013)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Cambria"/>
                        </a:rPr>
                        <a:t>5.600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id-ID" sz="1400" dirty="0">
                        <a:latin typeface="Arial Narrow" pitchFamily="34" charset="0"/>
                        <a:ea typeface="Times New Roman"/>
                        <a:cs typeface="Cambria"/>
                      </a:endParaRPr>
                    </a:p>
                  </a:txBody>
                  <a:tcPr marL="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137160" lvl="0" indent="-2571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SzPts val="900"/>
                        <a:buFont typeface="+mj-lt"/>
                        <a:buNone/>
                        <a:tabLst>
                          <a:tab pos="365760" algn="l"/>
                        </a:tabLst>
                      </a:pPr>
                      <a:r>
                        <a:rPr lang="en-US" sz="1400" b="1" spc="-50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c.	</a:t>
                      </a:r>
                      <a:r>
                        <a:rPr lang="en-US" sz="1400" b="1" spc="-50" dirty="0" err="1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Persentase</a:t>
                      </a:r>
                      <a:r>
                        <a:rPr lang="en-US" sz="1400" b="1" spc="-50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5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RSU </a:t>
                      </a:r>
                      <a:r>
                        <a:rPr lang="en-US" sz="1400" b="1" spc="-5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Kabupaten</a:t>
                      </a:r>
                      <a:r>
                        <a:rPr lang="en-US" sz="1400" b="1" spc="-5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/Kota </a:t>
                      </a:r>
                      <a:r>
                        <a:rPr lang="en-US" sz="1400" b="1" spc="-5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kelas</a:t>
                      </a:r>
                      <a:r>
                        <a:rPr lang="en-US" sz="1400" b="1" spc="-5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C </a:t>
                      </a:r>
                      <a:r>
                        <a:rPr lang="en-US" sz="1400" b="1" spc="-1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yang </a:t>
                      </a:r>
                      <a:r>
                        <a:rPr lang="en-US" sz="1400" b="1" spc="-1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memiliki</a:t>
                      </a:r>
                      <a:r>
                        <a:rPr lang="en-US" sz="1400" b="1" spc="-1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1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tujuh</a:t>
                      </a:r>
                      <a:r>
                        <a:rPr lang="en-US" sz="1400" b="1" spc="-1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1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dokter</a:t>
                      </a:r>
                      <a:r>
                        <a:rPr lang="en-US" sz="1400" b="1" spc="-1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1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spesialis</a:t>
                      </a:r>
                      <a:endParaRPr lang="en-US" sz="1400" b="1" spc="-50" dirty="0">
                        <a:latin typeface="Arial Narrow" pitchFamily="34" charset="0"/>
                        <a:ea typeface="Times New Roman"/>
                        <a:cs typeface="Cambria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Cambria"/>
                        </a:rPr>
                        <a:t>25 (2013)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Cambria"/>
                        </a:rPr>
                        <a:t>60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id-ID" sz="1400" dirty="0">
                        <a:latin typeface="Arial Narrow" pitchFamily="34" charset="0"/>
                        <a:ea typeface="Times New Roman"/>
                        <a:cs typeface="Cambria"/>
                      </a:endParaRPr>
                    </a:p>
                  </a:txBody>
                  <a:tcPr marL="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114300" lvl="0" indent="-2571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SzPts val="900"/>
                        <a:buFont typeface="+mj-lt"/>
                        <a:buNone/>
                        <a:tabLst>
                          <a:tab pos="365760" algn="l"/>
                        </a:tabLst>
                      </a:pPr>
                      <a:r>
                        <a:rPr lang="en-US" sz="1400" b="1" spc="-35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d.	</a:t>
                      </a:r>
                      <a:r>
                        <a:rPr lang="en-US" sz="1400" b="1" spc="-35" dirty="0" err="1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Persentase</a:t>
                      </a:r>
                      <a:r>
                        <a:rPr lang="en-US" sz="1400" b="1" spc="-35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3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ketersediaan</a:t>
                      </a:r>
                      <a:r>
                        <a:rPr lang="en-US" sz="1400" b="1" spc="-3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3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obat</a:t>
                      </a:r>
                      <a:r>
                        <a:rPr lang="en-US" sz="1400" b="1" spc="-3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3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dan</a:t>
                      </a:r>
                      <a:r>
                        <a:rPr lang="en-US" sz="1400" b="1" spc="-3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3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vaksin</a:t>
                      </a:r>
                      <a:r>
                        <a:rPr lang="en-US" sz="1400" b="1" spc="-3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di</a:t>
                      </a: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-20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Puskesmas</a:t>
                      </a:r>
                      <a:endParaRPr lang="en-US" sz="1400" b="1" spc="-50" dirty="0">
                        <a:latin typeface="Arial Narrow" pitchFamily="34" charset="0"/>
                        <a:ea typeface="Times New Roman"/>
                        <a:cs typeface="Cambria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spc="-20" dirty="0">
                          <a:latin typeface="Arial Narrow" pitchFamily="34" charset="0"/>
                          <a:ea typeface="Times New Roman"/>
                          <a:cs typeface="Cambria"/>
                        </a:rPr>
                        <a:t>75,5 (2014)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Cambria"/>
                        </a:rPr>
                        <a:t>90,0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265958"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id-ID" sz="1400" dirty="0">
                        <a:latin typeface="Arial Narrow" pitchFamily="34" charset="0"/>
                        <a:ea typeface="Times New Roman"/>
                        <a:cs typeface="Cambria"/>
                      </a:endParaRPr>
                    </a:p>
                  </a:txBody>
                  <a:tcPr marL="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2571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SzPts val="900"/>
                        <a:buFont typeface="+mj-lt"/>
                        <a:buNone/>
                        <a:tabLst>
                          <a:tab pos="365760" algn="l"/>
                        </a:tabLst>
                      </a:pPr>
                      <a:r>
                        <a:rPr lang="en-US" sz="1400" b="1" spc="5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e.	</a:t>
                      </a:r>
                      <a:r>
                        <a:rPr lang="en-US" sz="1400" b="1" spc="5" dirty="0" err="1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Persentase</a:t>
                      </a:r>
                      <a:r>
                        <a:rPr lang="en-US" sz="1400" b="1" spc="5" dirty="0" smtClean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obat</a:t>
                      </a:r>
                      <a:r>
                        <a:rPr lang="en-US" sz="1400" b="1" spc="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yang </a:t>
                      </a:r>
                      <a:r>
                        <a:rPr lang="en-US" sz="1400" b="1" spc="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memenuhi</a:t>
                      </a:r>
                      <a:r>
                        <a:rPr lang="en-US" sz="1400" b="1" spc="5" dirty="0">
                          <a:latin typeface="Arial Narrow" pitchFamily="34" charset="0"/>
                          <a:ea typeface="Times New Roman"/>
                          <a:cs typeface="Cambria"/>
                        </a:rPr>
                        <a:t> </a:t>
                      </a:r>
                      <a:r>
                        <a:rPr lang="en-US" sz="1400" b="1" spc="5" dirty="0" err="1">
                          <a:latin typeface="Arial Narrow" pitchFamily="34" charset="0"/>
                          <a:ea typeface="Times New Roman"/>
                          <a:cs typeface="Cambria"/>
                        </a:rPr>
                        <a:t>syarat</a:t>
                      </a:r>
                      <a:endParaRPr lang="en-US" sz="1400" b="1" spc="-50" dirty="0">
                        <a:latin typeface="Arial Narrow" pitchFamily="34" charset="0"/>
                        <a:ea typeface="Times New Roman"/>
                        <a:cs typeface="Cambria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rial Narrow" pitchFamily="34" charset="0"/>
                          <a:ea typeface="Times New Roman"/>
                          <a:cs typeface="Cambria"/>
                        </a:rPr>
                        <a:t>92 (2014)</a:t>
                      </a:r>
                      <a:endParaRPr lang="en-US" sz="1400" b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Cambria"/>
                        </a:rPr>
                        <a:t>94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0" marR="0" marT="36000" marB="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928662" y="142852"/>
            <a:ext cx="7000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SASARAN PEMBANGUNAN KESEHATAN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1473" y="357166"/>
            <a:ext cx="3571900" cy="369332"/>
          </a:xfrm>
          <a:prstGeom prst="rect">
            <a:avLst/>
          </a:prstGeom>
          <a:solidFill>
            <a:srgbClr val="A7FFFF"/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KERANGKA PENDANAAN</a:t>
            </a:r>
            <a:endParaRPr lang="id-ID" b="1" dirty="0"/>
          </a:p>
        </p:txBody>
      </p:sp>
      <p:sp>
        <p:nvSpPr>
          <p:cNvPr id="6" name="Rectangle 5"/>
          <p:cNvSpPr/>
          <p:nvPr/>
        </p:nvSpPr>
        <p:spPr>
          <a:xfrm>
            <a:off x="428596" y="923443"/>
            <a:ext cx="8418926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algn="just"/>
            <a:r>
              <a:rPr lang="en-US" sz="2000" b="1" dirty="0" smtClean="0">
                <a:latin typeface="Arial Narrow" pitchFamily="34" charset="0"/>
              </a:rPr>
              <a:t>1. 	</a:t>
            </a:r>
            <a:r>
              <a:rPr lang="en-US" sz="2000" b="1" dirty="0" err="1" smtClean="0">
                <a:latin typeface="Arial Narrow" pitchFamily="34" charset="0"/>
              </a:rPr>
              <a:t>Meningkatkan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pendanaan</a:t>
            </a:r>
            <a:r>
              <a:rPr lang="en-US" sz="2000" b="1" dirty="0" smtClean="0">
                <a:latin typeface="Arial Narrow" pitchFamily="34" charset="0"/>
              </a:rPr>
              <a:t>, </a:t>
            </a:r>
            <a:r>
              <a:rPr lang="en-US" sz="2000" b="1" dirty="0" err="1" smtClean="0">
                <a:latin typeface="Arial Narrow" pitchFamily="34" charset="0"/>
              </a:rPr>
              <a:t>melalui</a:t>
            </a:r>
            <a:r>
              <a:rPr lang="en-US" sz="2000" b="1" dirty="0" smtClean="0">
                <a:latin typeface="Arial Narrow" pitchFamily="34" charset="0"/>
              </a:rPr>
              <a:t>:</a:t>
            </a:r>
          </a:p>
          <a:p>
            <a:pPr marL="720725" indent="-365125" algn="just"/>
            <a:r>
              <a:rPr lang="en-US" sz="2000" b="1" dirty="0" smtClean="0">
                <a:latin typeface="Arial Narrow" pitchFamily="34" charset="0"/>
              </a:rPr>
              <a:t>a. 	</a:t>
            </a:r>
            <a:r>
              <a:rPr lang="en-US" sz="2000" b="1" dirty="0" err="1" smtClean="0">
                <a:latin typeface="Arial Narrow" pitchFamily="34" charset="0"/>
              </a:rPr>
              <a:t>Peningkatan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dukungan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dana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publik</a:t>
            </a:r>
            <a:r>
              <a:rPr lang="en-US" sz="2000" b="1" dirty="0" smtClean="0">
                <a:latin typeface="Arial Narrow" pitchFamily="34" charset="0"/>
              </a:rPr>
              <a:t> (</a:t>
            </a:r>
            <a:r>
              <a:rPr lang="en-US" sz="2000" b="1" dirty="0" err="1" smtClean="0">
                <a:latin typeface="Arial Narrow" pitchFamily="34" charset="0"/>
              </a:rPr>
              <a:t>pemerintah</a:t>
            </a:r>
            <a:r>
              <a:rPr lang="en-US" sz="2000" b="1" dirty="0" smtClean="0">
                <a:latin typeface="Arial Narrow" pitchFamily="34" charset="0"/>
              </a:rPr>
              <a:t>), </a:t>
            </a:r>
            <a:r>
              <a:rPr lang="en-US" sz="2000" b="1" dirty="0" err="1" smtClean="0">
                <a:latin typeface="Arial Narrow" pitchFamily="34" charset="0"/>
              </a:rPr>
              <a:t>termasuk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peningkatan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peran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dan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tanggung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jawab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pemerintah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daerah</a:t>
            </a:r>
            <a:r>
              <a:rPr lang="en-US" sz="2000" b="1" dirty="0" smtClean="0">
                <a:latin typeface="Arial Narrow" pitchFamily="34" charset="0"/>
              </a:rPr>
              <a:t>;</a:t>
            </a:r>
          </a:p>
          <a:p>
            <a:pPr marL="720725" indent="-365125" algn="just"/>
            <a:r>
              <a:rPr lang="sv-SE" sz="2000" b="1" dirty="0" smtClean="0">
                <a:latin typeface="Arial Narrow" pitchFamily="34" charset="0"/>
              </a:rPr>
              <a:t>b. 	Peningkatan sumber dari tarif/pajak khusus (</a:t>
            </a:r>
            <a:r>
              <a:rPr lang="sv-SE" sz="2000" b="1" i="1" dirty="0" smtClean="0">
                <a:latin typeface="Arial Narrow" pitchFamily="34" charset="0"/>
              </a:rPr>
              <a:t>earmarked); </a:t>
            </a:r>
            <a:r>
              <a:rPr lang="en-US" sz="2000" b="1" dirty="0" err="1" smtClean="0">
                <a:latin typeface="Arial Narrow" pitchFamily="34" charset="0"/>
              </a:rPr>
              <a:t>dan</a:t>
            </a:r>
            <a:endParaRPr lang="en-US" sz="2000" b="1" dirty="0" smtClean="0">
              <a:latin typeface="Arial Narrow" pitchFamily="34" charset="0"/>
            </a:endParaRPr>
          </a:p>
          <a:p>
            <a:pPr marL="720725" indent="-365125" algn="just"/>
            <a:r>
              <a:rPr lang="en-US" sz="2000" b="1" dirty="0" smtClean="0">
                <a:latin typeface="Arial Narrow" pitchFamily="34" charset="0"/>
              </a:rPr>
              <a:t>c. 	</a:t>
            </a:r>
            <a:r>
              <a:rPr lang="en-US" sz="2000" b="1" dirty="0" err="1" smtClean="0">
                <a:latin typeface="Arial Narrow" pitchFamily="34" charset="0"/>
              </a:rPr>
              <a:t>Peningkatan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peran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dan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dukungan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masyarakat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dan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dunia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usaha</a:t>
            </a:r>
            <a:r>
              <a:rPr lang="en-US" sz="2000" b="1" dirty="0" smtClean="0">
                <a:latin typeface="Arial Narrow" pitchFamily="34" charset="0"/>
              </a:rPr>
              <a:t>/</a:t>
            </a:r>
            <a:r>
              <a:rPr lang="en-US" sz="2000" b="1" dirty="0" err="1" smtClean="0">
                <a:latin typeface="Arial Narrow" pitchFamily="34" charset="0"/>
              </a:rPr>
              <a:t>swasta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melalui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i="1" dirty="0" smtClean="0">
                <a:latin typeface="Arial Narrow" pitchFamily="34" charset="0"/>
              </a:rPr>
              <a:t>public private partnership (PPP) </a:t>
            </a:r>
            <a:r>
              <a:rPr lang="en-US" sz="2000" b="1" i="1" dirty="0" err="1" smtClean="0">
                <a:latin typeface="Arial Narrow" pitchFamily="34" charset="0"/>
              </a:rPr>
              <a:t>dan</a:t>
            </a:r>
            <a:r>
              <a:rPr lang="en-US" sz="2000" b="1" i="1" dirty="0" smtClean="0">
                <a:latin typeface="Arial Narrow" pitchFamily="34" charset="0"/>
              </a:rPr>
              <a:t> corporate social responsibility (CSR).</a:t>
            </a:r>
          </a:p>
          <a:p>
            <a:pPr marL="355600" indent="-355600" algn="just">
              <a:spcBef>
                <a:spcPts val="1800"/>
              </a:spcBef>
            </a:pPr>
            <a:r>
              <a:rPr lang="en-US" sz="2000" b="1" dirty="0" smtClean="0">
                <a:latin typeface="Arial Narrow" pitchFamily="34" charset="0"/>
              </a:rPr>
              <a:t>2. 	</a:t>
            </a:r>
            <a:r>
              <a:rPr lang="en-US" sz="2000" b="1" dirty="0" err="1" smtClean="0">
                <a:latin typeface="Arial Narrow" pitchFamily="34" charset="0"/>
              </a:rPr>
              <a:t>Meningkatkan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efektifitas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pendanaan</a:t>
            </a:r>
            <a:r>
              <a:rPr lang="en-US" sz="2000" b="1" dirty="0" smtClean="0">
                <a:latin typeface="Arial Narrow" pitchFamily="34" charset="0"/>
              </a:rPr>
              <a:t>, </a:t>
            </a:r>
            <a:r>
              <a:rPr lang="en-US" sz="2000" b="1" dirty="0" err="1" smtClean="0">
                <a:latin typeface="Arial Narrow" pitchFamily="34" charset="0"/>
              </a:rPr>
              <a:t>melalui</a:t>
            </a:r>
            <a:r>
              <a:rPr lang="en-US" sz="2000" b="1" dirty="0" smtClean="0">
                <a:latin typeface="Arial Narrow" pitchFamily="34" charset="0"/>
              </a:rPr>
              <a:t>:</a:t>
            </a:r>
          </a:p>
          <a:p>
            <a:pPr marL="720725" indent="-365125" algn="just"/>
            <a:r>
              <a:rPr lang="sv-SE" sz="2000" b="1" dirty="0" smtClean="0">
                <a:latin typeface="Arial Narrow" pitchFamily="34" charset="0"/>
              </a:rPr>
              <a:t>a. 	</a:t>
            </a:r>
            <a:r>
              <a:rPr lang="sv-SE" sz="2100" b="1" dirty="0" smtClean="0">
                <a:solidFill>
                  <a:srgbClr val="FF0000"/>
                </a:solidFill>
                <a:latin typeface="Arial Narrow" pitchFamily="34" charset="0"/>
              </a:rPr>
              <a:t>Pembagian peran dan kewenangan antara pemerintah </a:t>
            </a:r>
            <a:r>
              <a:rPr lang="en-US" sz="2100" b="1" dirty="0" err="1" smtClean="0">
                <a:solidFill>
                  <a:srgbClr val="FF0000"/>
                </a:solidFill>
                <a:latin typeface="Arial Narrow" pitchFamily="34" charset="0"/>
              </a:rPr>
              <a:t>pusat</a:t>
            </a:r>
            <a:r>
              <a:rPr lang="en-US" sz="2100" b="1" dirty="0" smtClean="0"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US" sz="2100" b="1" dirty="0" err="1" smtClean="0">
                <a:solidFill>
                  <a:srgbClr val="FF0000"/>
                </a:solidFill>
                <a:latin typeface="Arial Narrow" pitchFamily="34" charset="0"/>
              </a:rPr>
              <a:t>provinsi</a:t>
            </a:r>
            <a:r>
              <a:rPr lang="en-US" sz="2100" b="1" dirty="0" smtClean="0"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US" sz="2100" b="1" dirty="0" err="1" smtClean="0">
                <a:solidFill>
                  <a:srgbClr val="FF0000"/>
                </a:solidFill>
                <a:latin typeface="Arial Narrow" pitchFamily="34" charset="0"/>
              </a:rPr>
              <a:t>dan</a:t>
            </a:r>
            <a:r>
              <a:rPr lang="en-US" sz="21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Arial Narrow" pitchFamily="34" charset="0"/>
              </a:rPr>
              <a:t>kab</a:t>
            </a:r>
            <a:r>
              <a:rPr lang="en-US" sz="2100" b="1" dirty="0" smtClean="0">
                <a:solidFill>
                  <a:srgbClr val="FF0000"/>
                </a:solidFill>
                <a:latin typeface="Arial Narrow" pitchFamily="34" charset="0"/>
              </a:rPr>
              <a:t>/</a:t>
            </a:r>
            <a:r>
              <a:rPr lang="en-US" sz="2100" b="1" dirty="0" err="1" smtClean="0">
                <a:solidFill>
                  <a:srgbClr val="FF0000"/>
                </a:solidFill>
                <a:latin typeface="Arial Narrow" pitchFamily="34" charset="0"/>
              </a:rPr>
              <a:t>kota</a:t>
            </a:r>
            <a:r>
              <a:rPr lang="en-US" sz="2100" b="1" dirty="0" smtClean="0">
                <a:solidFill>
                  <a:srgbClr val="FF0000"/>
                </a:solidFill>
                <a:latin typeface="Arial Narrow" pitchFamily="34" charset="0"/>
              </a:rPr>
              <a:t>;</a:t>
            </a:r>
          </a:p>
          <a:p>
            <a:pPr marL="720725" indent="-365125" algn="just"/>
            <a:r>
              <a:rPr lang="en-US" sz="2000" b="1" dirty="0" smtClean="0">
                <a:latin typeface="Arial Narrow" pitchFamily="34" charset="0"/>
              </a:rPr>
              <a:t>b. 	</a:t>
            </a:r>
            <a:r>
              <a:rPr lang="en-US" sz="2000" b="1" dirty="0" err="1" smtClean="0">
                <a:latin typeface="Arial Narrow" pitchFamily="34" charset="0"/>
              </a:rPr>
              <a:t>Peningkatan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efisiensi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dan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efektivitas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anggaran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kesehatan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fi-FI" sz="2000" b="1" dirty="0" smtClean="0">
                <a:latin typeface="Arial Narrow" pitchFamily="34" charset="0"/>
              </a:rPr>
              <a:t>melalui peningkatan </a:t>
            </a:r>
            <a:r>
              <a:rPr lang="fi-FI" sz="2000" b="1" dirty="0" smtClean="0">
                <a:solidFill>
                  <a:srgbClr val="FF0000"/>
                </a:solidFill>
                <a:latin typeface="Arial Narrow" pitchFamily="34" charset="0"/>
              </a:rPr>
              <a:t>sinergi perencanaan pusat dan </a:t>
            </a:r>
            <a:r>
              <a:rPr lang="en-US" sz="2000" b="1" dirty="0" err="1" smtClean="0">
                <a:solidFill>
                  <a:srgbClr val="FF0000"/>
                </a:solidFill>
                <a:latin typeface="Arial Narrow" pitchFamily="34" charset="0"/>
              </a:rPr>
              <a:t>daerah</a:t>
            </a:r>
            <a:r>
              <a:rPr lang="en-US" sz="2000" b="1" dirty="0" smtClean="0">
                <a:latin typeface="Arial Narrow" pitchFamily="34" charset="0"/>
              </a:rPr>
              <a:t>, </a:t>
            </a:r>
            <a:r>
              <a:rPr lang="en-US" sz="2000" b="1" dirty="0" err="1" smtClean="0">
                <a:latin typeface="Arial Narrow" pitchFamily="34" charset="0"/>
              </a:rPr>
              <a:t>perencanaan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berbasis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bukti</a:t>
            </a:r>
            <a:r>
              <a:rPr lang="en-US" sz="2000" b="1" dirty="0" smtClean="0">
                <a:latin typeface="Arial Narrow" pitchFamily="34" charset="0"/>
              </a:rPr>
              <a:t> (data </a:t>
            </a:r>
            <a:r>
              <a:rPr lang="en-US" sz="2000" b="1" dirty="0" err="1" smtClean="0">
                <a:latin typeface="Arial Narrow" pitchFamily="34" charset="0"/>
              </a:rPr>
              <a:t>kesehatan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dan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hasil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evaluasi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pembangunan</a:t>
            </a:r>
            <a:r>
              <a:rPr lang="en-US" sz="2000" b="1" dirty="0" smtClean="0">
                <a:latin typeface="Arial Narrow" pitchFamily="34" charset="0"/>
              </a:rPr>
              <a:t>), </a:t>
            </a:r>
            <a:r>
              <a:rPr lang="en-US" sz="2000" b="1" dirty="0" err="1" smtClean="0">
                <a:latin typeface="Arial Narrow" pitchFamily="34" charset="0"/>
              </a:rPr>
              <a:t>serta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pengelolaan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anggaran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kesehatan</a:t>
            </a:r>
            <a:r>
              <a:rPr lang="en-US" sz="2000" b="1" dirty="0" smtClean="0">
                <a:latin typeface="Arial Narrow" pitchFamily="34" charset="0"/>
              </a:rPr>
              <a:t> yang </a:t>
            </a:r>
            <a:r>
              <a:rPr lang="en-US" sz="2000" b="1" dirty="0" err="1" smtClean="0">
                <a:latin typeface="Arial Narrow" pitchFamily="34" charset="0"/>
              </a:rPr>
              <a:t>lebih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fokus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pada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upaya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pencapaian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s-ES" sz="2000" b="1" dirty="0" err="1" smtClean="0">
                <a:latin typeface="Arial Narrow" pitchFamily="34" charset="0"/>
              </a:rPr>
              <a:t>prioritas</a:t>
            </a:r>
            <a:r>
              <a:rPr lang="es-ES" sz="2000" b="1" dirty="0" smtClean="0">
                <a:latin typeface="Arial Narrow" pitchFamily="34" charset="0"/>
              </a:rPr>
              <a:t> </a:t>
            </a:r>
            <a:r>
              <a:rPr lang="es-ES" sz="2000" b="1" dirty="0" err="1" smtClean="0">
                <a:latin typeface="Arial Narrow" pitchFamily="34" charset="0"/>
              </a:rPr>
              <a:t>nasional</a:t>
            </a:r>
            <a:r>
              <a:rPr lang="es-ES" sz="2000" b="1" dirty="0" smtClean="0">
                <a:latin typeface="Arial Narrow" pitchFamily="34" charset="0"/>
              </a:rPr>
              <a:t> </a:t>
            </a:r>
            <a:r>
              <a:rPr lang="es-ES" sz="2000" b="1" dirty="0" err="1" smtClean="0">
                <a:latin typeface="Arial Narrow" pitchFamily="34" charset="0"/>
              </a:rPr>
              <a:t>pembangunan</a:t>
            </a:r>
            <a:r>
              <a:rPr lang="es-ES" sz="2000" b="1" dirty="0" smtClean="0">
                <a:latin typeface="Arial Narrow" pitchFamily="34" charset="0"/>
              </a:rPr>
              <a:t> </a:t>
            </a:r>
            <a:r>
              <a:rPr lang="es-ES" sz="2000" b="1" dirty="0" err="1" smtClean="0">
                <a:latin typeface="Arial Narrow" pitchFamily="34" charset="0"/>
              </a:rPr>
              <a:t>kesehatan</a:t>
            </a:r>
            <a:r>
              <a:rPr lang="es-ES" sz="2000" b="1" dirty="0" smtClean="0">
                <a:latin typeface="Arial Narrow" pitchFamily="34" charset="0"/>
              </a:rPr>
              <a:t> dan </a:t>
            </a:r>
            <a:r>
              <a:rPr lang="es-ES" sz="2000" b="1" dirty="0" err="1" smtClean="0">
                <a:latin typeface="Arial Narrow" pitchFamily="34" charset="0"/>
              </a:rPr>
              <a:t>gizi</a:t>
            </a:r>
            <a:r>
              <a:rPr lang="es-E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masyarakat</a:t>
            </a:r>
            <a:r>
              <a:rPr lang="en-US" sz="2000" b="1" dirty="0" smtClean="0">
                <a:latin typeface="Arial Narrow" pitchFamily="34" charset="0"/>
              </a:rPr>
              <a:t>; </a:t>
            </a:r>
            <a:r>
              <a:rPr lang="en-US" sz="2000" b="1" dirty="0" err="1" smtClean="0">
                <a:latin typeface="Arial Narrow" pitchFamily="34" charset="0"/>
              </a:rPr>
              <a:t>dan</a:t>
            </a:r>
            <a:endParaRPr lang="en-US" sz="2000" b="1" dirty="0" smtClean="0">
              <a:latin typeface="Arial Narrow" pitchFamily="34" charset="0"/>
            </a:endParaRPr>
          </a:p>
          <a:p>
            <a:pPr marL="720725" indent="-365125" algn="just"/>
            <a:r>
              <a:rPr lang="en-US" sz="2000" b="1" dirty="0" smtClean="0">
                <a:latin typeface="Arial Narrow" pitchFamily="34" charset="0"/>
              </a:rPr>
              <a:t>c. 	</a:t>
            </a:r>
            <a:r>
              <a:rPr lang="en-US" sz="2000" b="1" dirty="0" err="1" smtClean="0">
                <a:latin typeface="Arial Narrow" pitchFamily="34" charset="0"/>
              </a:rPr>
              <a:t>Pengelolaan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dan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pengembangan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 Narrow" pitchFamily="34" charset="0"/>
              </a:rPr>
              <a:t>dana</a:t>
            </a:r>
            <a:r>
              <a:rPr lang="en-US" sz="20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 Narrow" pitchFamily="34" charset="0"/>
              </a:rPr>
              <a:t>alokasi</a:t>
            </a:r>
            <a:r>
              <a:rPr lang="en-US" sz="20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 Narrow" pitchFamily="34" charset="0"/>
              </a:rPr>
              <a:t>khusus</a:t>
            </a:r>
            <a:r>
              <a:rPr lang="en-US" sz="20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bidang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kesehatan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untuk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pemanfaatan</a:t>
            </a:r>
            <a:r>
              <a:rPr lang="en-US" sz="2000" b="1" dirty="0" smtClean="0">
                <a:latin typeface="Arial Narrow" pitchFamily="34" charset="0"/>
              </a:rPr>
              <a:t> yang </a:t>
            </a:r>
            <a:r>
              <a:rPr lang="en-US" sz="2000" b="1" dirty="0" err="1" smtClean="0">
                <a:latin typeface="Arial Narrow" pitchFamily="34" charset="0"/>
              </a:rPr>
              <a:t>lebih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tepat</a:t>
            </a:r>
            <a:r>
              <a:rPr lang="en-US" sz="2000" b="1" dirty="0" smtClean="0">
                <a:latin typeface="Arial Narrow" pitchFamily="34" charset="0"/>
              </a:rPr>
              <a:t> </a:t>
            </a:r>
            <a:r>
              <a:rPr lang="en-US" sz="2000" b="1" dirty="0" err="1" smtClean="0">
                <a:latin typeface="Arial Narrow" pitchFamily="34" charset="0"/>
              </a:rPr>
              <a:t>sasaran</a:t>
            </a:r>
            <a:r>
              <a:rPr lang="en-US" sz="2000" b="1" dirty="0" smtClean="0">
                <a:latin typeface="Arial Narrow" pitchFamily="34" charset="0"/>
              </a:rPr>
              <a:t>.</a:t>
            </a:r>
          </a:p>
          <a:p>
            <a:pPr algn="just"/>
            <a:endParaRPr lang="en-US" sz="2000" b="1" dirty="0" smtClean="0">
              <a:latin typeface="Arial Narrow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71472" y="714356"/>
            <a:ext cx="8143932" cy="1588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Slide Number Placeholder 19"/>
          <p:cNvSpPr txBox="1">
            <a:spLocks noGrp="1"/>
          </p:cNvSpPr>
          <p:nvPr/>
        </p:nvSpPr>
        <p:spPr bwMode="auto">
          <a:xfrm>
            <a:off x="6868774" y="6215082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1070666-C672-4FB0-A619-04239ED77E87}" type="slidenum">
              <a:rPr lang="en-US" sz="1400" b="1">
                <a:latin typeface="Arial Narrow" pitchFamily="34" charset="0"/>
                <a:cs typeface="Arial" pitchFamily="34" charset="0"/>
              </a:rPr>
              <a:pPr algn="r"/>
              <a:t>29</a:t>
            </a:fld>
            <a:endParaRPr lang="en-US" sz="1400" b="1" dirty="0"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Number Placeholder 28"/>
          <p:cNvSpPr txBox="1">
            <a:spLocks noGrp="1"/>
          </p:cNvSpPr>
          <p:nvPr/>
        </p:nvSpPr>
        <p:spPr bwMode="gray">
          <a:xfrm>
            <a:off x="8449408" y="6434143"/>
            <a:ext cx="8382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B2909726-7F48-4DD5-BC7F-94DC6C4E13A4}" type="slidenum">
              <a:rPr lang="en-US" sz="1200"/>
              <a:pPr algn="ctr"/>
              <a:t>3</a:t>
            </a:fld>
            <a:endParaRPr lang="en-US" sz="1200" dirty="0"/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1000101" y="1924000"/>
            <a:ext cx="757242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446088" indent="-446088" algn="just">
              <a:spcBef>
                <a:spcPts val="0"/>
              </a:spcBef>
              <a:buFont typeface="+mj-lt"/>
              <a:buAutoNum type="arabicPeriod"/>
            </a:pPr>
            <a:r>
              <a:rPr lang="en-US" sz="3600" dirty="0" err="1" smtClean="0">
                <a:effectLst/>
                <a:latin typeface="Franklin Gothic Demi Cond" pitchFamily="34" charset="0"/>
              </a:rPr>
              <a:t>Capaian</a:t>
            </a:r>
            <a:r>
              <a:rPr lang="en-US" sz="3600" dirty="0" smtClean="0">
                <a:effectLst/>
                <a:latin typeface="Franklin Gothic Demi Cond" pitchFamily="34" charset="0"/>
              </a:rPr>
              <a:t> IPM</a:t>
            </a:r>
          </a:p>
          <a:p>
            <a:pPr marL="446088" indent="-446088" algn="just">
              <a:spcBef>
                <a:spcPts val="0"/>
              </a:spcBef>
              <a:buFont typeface="+mj-lt"/>
              <a:buAutoNum type="arabicPeriod"/>
            </a:pPr>
            <a:r>
              <a:rPr lang="en-US" altLang="ja-JP" sz="3600" dirty="0" smtClean="0">
                <a:ln w="3175">
                  <a:noFill/>
                  <a:prstDash val="solid"/>
                  <a:miter lim="800000"/>
                </a:ln>
                <a:effectLst/>
                <a:latin typeface="Franklin Gothic Demi Cond" pitchFamily="34" charset="0"/>
              </a:rPr>
              <a:t>RPJMN </a:t>
            </a:r>
            <a:r>
              <a:rPr lang="en-US" altLang="ja-JP" sz="3600" dirty="0" err="1" smtClean="0">
                <a:ln w="3175">
                  <a:noFill/>
                  <a:prstDash val="solid"/>
                  <a:miter lim="800000"/>
                </a:ln>
                <a:effectLst/>
                <a:latin typeface="Franklin Gothic Demi Cond" pitchFamily="34" charset="0"/>
              </a:rPr>
              <a:t>Tahun</a:t>
            </a:r>
            <a:r>
              <a:rPr lang="en-US" altLang="ja-JP" sz="3600" dirty="0" smtClean="0">
                <a:ln w="3175">
                  <a:noFill/>
                  <a:prstDash val="solid"/>
                  <a:miter lim="800000"/>
                </a:ln>
                <a:effectLst/>
                <a:latin typeface="Franklin Gothic Demi Cond" pitchFamily="34" charset="0"/>
              </a:rPr>
              <a:t> 2015-2019</a:t>
            </a:r>
          </a:p>
          <a:p>
            <a:pPr marL="446088" indent="-446088" algn="just">
              <a:spcBef>
                <a:spcPts val="0"/>
              </a:spcBef>
              <a:buFont typeface="+mj-lt"/>
              <a:buAutoNum type="arabicPeriod"/>
            </a:pPr>
            <a:r>
              <a:rPr lang="en-US" altLang="ja-JP" sz="3600" dirty="0" smtClean="0">
                <a:ln w="3175">
                  <a:noFill/>
                  <a:prstDash val="solid"/>
                  <a:miter lim="800000"/>
                </a:ln>
                <a:effectLst/>
                <a:latin typeface="Franklin Gothic Demi Cond" pitchFamily="34" charset="0"/>
              </a:rPr>
              <a:t>RPJMD </a:t>
            </a:r>
            <a:r>
              <a:rPr lang="en-US" altLang="ja-JP" sz="3600" dirty="0" err="1" smtClean="0">
                <a:ln w="3175">
                  <a:noFill/>
                  <a:prstDash val="solid"/>
                  <a:miter lim="800000"/>
                </a:ln>
                <a:effectLst/>
                <a:latin typeface="Franklin Gothic Demi Cond" pitchFamily="34" charset="0"/>
              </a:rPr>
              <a:t>Provinsi</a:t>
            </a:r>
            <a:r>
              <a:rPr lang="en-US" altLang="ja-JP" sz="3600" dirty="0" smtClean="0">
                <a:ln w="3175">
                  <a:noFill/>
                  <a:prstDash val="solid"/>
                  <a:miter lim="800000"/>
                </a:ln>
                <a:effectLst/>
                <a:latin typeface="Franklin Gothic Demi Cond" pitchFamily="34" charset="0"/>
              </a:rPr>
              <a:t> Sumatera Barat </a:t>
            </a:r>
            <a:r>
              <a:rPr lang="en-US" altLang="ja-JP" sz="3600" dirty="0" err="1" smtClean="0">
                <a:ln w="3175">
                  <a:noFill/>
                  <a:prstDash val="solid"/>
                  <a:miter lim="800000"/>
                </a:ln>
                <a:effectLst/>
                <a:latin typeface="Franklin Gothic Demi Cond" pitchFamily="34" charset="0"/>
              </a:rPr>
              <a:t>Tahun</a:t>
            </a:r>
            <a:r>
              <a:rPr lang="en-US" altLang="ja-JP" sz="3600" dirty="0" smtClean="0">
                <a:ln w="3175">
                  <a:noFill/>
                  <a:prstDash val="solid"/>
                  <a:miter lim="800000"/>
                </a:ln>
                <a:effectLst/>
                <a:latin typeface="Franklin Gothic Demi Cond" pitchFamily="34" charset="0"/>
              </a:rPr>
              <a:t> 2016-2021</a:t>
            </a:r>
          </a:p>
          <a:p>
            <a:pPr marL="446088" indent="-446088" algn="just">
              <a:spcBef>
                <a:spcPts val="0"/>
              </a:spcBef>
              <a:buFont typeface="+mj-lt"/>
              <a:buAutoNum type="arabicPeriod"/>
            </a:pPr>
            <a:r>
              <a:rPr lang="en-US" altLang="ja-JP" sz="3600" dirty="0" err="1" smtClean="0">
                <a:ln w="3175">
                  <a:noFill/>
                  <a:prstDash val="solid"/>
                  <a:miter lim="800000"/>
                </a:ln>
                <a:latin typeface="Franklin Gothic Demi Cond" pitchFamily="34" charset="0"/>
              </a:rPr>
              <a:t>Sinergitas</a:t>
            </a:r>
            <a:r>
              <a:rPr lang="en-US" altLang="ja-JP" sz="3600" dirty="0" smtClean="0">
                <a:ln w="3175">
                  <a:noFill/>
                  <a:prstDash val="solid"/>
                  <a:miter lim="800000"/>
                </a:ln>
                <a:latin typeface="Franklin Gothic Demi Cond" pitchFamily="34" charset="0"/>
              </a:rPr>
              <a:t> </a:t>
            </a:r>
            <a:r>
              <a:rPr lang="en-US" altLang="ja-JP" sz="3600" dirty="0" err="1" smtClean="0">
                <a:ln w="3175">
                  <a:noFill/>
                  <a:prstDash val="solid"/>
                  <a:miter lim="800000"/>
                </a:ln>
                <a:latin typeface="Franklin Gothic Demi Cond" pitchFamily="34" charset="0"/>
              </a:rPr>
              <a:t>Perencanaan</a:t>
            </a:r>
            <a:r>
              <a:rPr lang="en-US" altLang="ja-JP" sz="3600" dirty="0" smtClean="0">
                <a:ln w="3175">
                  <a:noFill/>
                  <a:prstDash val="solid"/>
                  <a:miter lim="800000"/>
                </a:ln>
                <a:latin typeface="Franklin Gothic Demi Cond" pitchFamily="34" charset="0"/>
              </a:rPr>
              <a:t> Pembangunan</a:t>
            </a:r>
            <a:endParaRPr lang="en-US" altLang="ja-JP" sz="3600" dirty="0" smtClean="0">
              <a:ln w="3175">
                <a:noFill/>
                <a:prstDash val="solid"/>
                <a:miter lim="800000"/>
              </a:ln>
              <a:effectLst/>
              <a:latin typeface="Franklin Gothic Demi Con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5985" y="357166"/>
            <a:ext cx="4143404" cy="571504"/>
          </a:xfrm>
          <a:prstGeom prst="roundRect">
            <a:avLst/>
          </a:prstGeom>
          <a:gradFill rotWithShape="1">
            <a:gsLst>
              <a:gs pos="0">
                <a:srgbClr val="787E8A">
                  <a:tint val="50000"/>
                  <a:satMod val="300000"/>
                </a:srgbClr>
              </a:gs>
              <a:gs pos="35000">
                <a:srgbClr val="787E8A">
                  <a:tint val="37000"/>
                  <a:satMod val="300000"/>
                </a:srgbClr>
              </a:gs>
              <a:gs pos="100000">
                <a:srgbClr val="787E8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B0F0"/>
            </a:solidFill>
            <a:prstDash val="solid"/>
          </a:ln>
          <a:effectLst>
            <a:glow rad="101600">
              <a:srgbClr val="FFFF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tIns="3600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id-ID" sz="2800" b="1" dirty="0" smtClean="0">
                <a:cs typeface="Arial" pitchFamily="34" charset="0"/>
              </a:rPr>
              <a:t>Sistematika Paparan</a:t>
            </a:r>
            <a:endParaRPr lang="en-US" sz="2800" b="1" dirty="0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262476-1DB2-4F0B-BFAC-CA83A3FD757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6766" y="591191"/>
            <a:ext cx="8642350" cy="604837"/>
          </a:xfrm>
        </p:spPr>
        <p:txBody>
          <a:bodyPr>
            <a:no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id-ID" sz="1400" b="1" dirty="0" smtClean="0">
                <a:solidFill>
                  <a:schemeClr val="tx2"/>
                </a:solidFill>
                <a:latin typeface="Cambria" pitchFamily="18" charset="0"/>
              </a:rPr>
              <a:t>Agenda 5. Meningkatkan Kualitas Hidup Manusia Indonesia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d-ID" sz="1400" b="1" dirty="0">
                <a:solidFill>
                  <a:schemeClr val="tx2"/>
                </a:solidFill>
                <a:latin typeface="Cambria" pitchFamily="18" charset="0"/>
              </a:rPr>
              <a:t>Sub Agenda </a:t>
            </a:r>
            <a:r>
              <a:rPr lang="id-ID" sz="1400" b="1" dirty="0" smtClean="0">
                <a:solidFill>
                  <a:schemeClr val="tx2"/>
                </a:solidFill>
                <a:latin typeface="Cambria" pitchFamily="18" charset="0"/>
              </a:rPr>
              <a:t>5.3 </a:t>
            </a:r>
            <a:r>
              <a:rPr lang="id-ID" sz="1400" b="1" dirty="0">
                <a:solidFill>
                  <a:schemeClr val="tx2"/>
                </a:solidFill>
                <a:latin typeface="Cambria" pitchFamily="18" charset="0"/>
              </a:rPr>
              <a:t>Pembangunan Kesehatan: Pelaksanaan Program Indonesia Sehat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61127"/>
            <a:ext cx="2133600" cy="365125"/>
          </a:xfrm>
        </p:spPr>
        <p:txBody>
          <a:bodyPr/>
          <a:lstStyle/>
          <a:p>
            <a:fld id="{B761EDC5-77C0-45C5-84E3-326F9451ACD4}" type="slidenum">
              <a:rPr lang="id-ID" b="1" smtClean="0">
                <a:solidFill>
                  <a:schemeClr val="tx1"/>
                </a:solidFill>
                <a:latin typeface="Cambria" pitchFamily="18" charset="0"/>
              </a:rPr>
              <a:pPr/>
              <a:t>30</a:t>
            </a:fld>
            <a:endParaRPr lang="id-ID" b="1">
              <a:solidFill>
                <a:schemeClr val="tx1"/>
              </a:solidFill>
              <a:latin typeface="Cambria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5977958"/>
              </p:ext>
            </p:extLst>
          </p:nvPr>
        </p:nvGraphicFramePr>
        <p:xfrm>
          <a:off x="211294" y="1552396"/>
          <a:ext cx="8718424" cy="504139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63596"/>
                <a:gridCol w="1714512"/>
                <a:gridCol w="2295132"/>
                <a:gridCol w="2745184"/>
              </a:tblGrid>
              <a:tr h="2873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4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PROGRAM</a:t>
                      </a:r>
                    </a:p>
                  </a:txBody>
                  <a:tcPr marL="91442" marR="91442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4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KEGIATAN</a:t>
                      </a:r>
                      <a:endParaRPr lang="id-ID" sz="14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4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SASARAN</a:t>
                      </a:r>
                      <a:endParaRPr lang="id-ID" sz="14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4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INDIKATOR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9163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300" b="1" dirty="0" smtClean="0">
                          <a:latin typeface="Cambria" pitchFamily="18" charset="0"/>
                        </a:rPr>
                        <a:t>A. Akselerasi Pemenuhan Akses Pelayanan Kesehatan Ibu, Anak, Remaja, dan Lanjut Usia yang Berkualitas</a:t>
                      </a:r>
                    </a:p>
                  </a:txBody>
                  <a:tcPr marL="91442" marR="9144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</a:tr>
              <a:tr h="799946">
                <a:tc rowSpan="3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nl-NL" sz="1400" b="1" dirty="0" smtClean="0">
                          <a:latin typeface="Arial Narrow" pitchFamily="34" charset="0"/>
                        </a:rPr>
                        <a:t>PROGRAM BINA GIZI DAN KESEHATAN IBU DAN ANAK</a:t>
                      </a:r>
                      <a:endParaRPr lang="id-ID" sz="1400" b="1" dirty="0">
                        <a:latin typeface="Arial Narrow" pitchFamily="34" charset="0"/>
                      </a:endParaRPr>
                    </a:p>
                  </a:txBody>
                  <a:tcPr marL="91442" marR="9144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fi-FI" sz="1400" b="1" dirty="0" smtClean="0">
                          <a:latin typeface="Arial Narrow" pitchFamily="34" charset="0"/>
                        </a:rPr>
                        <a:t>Pembinaan Pelayanan Kesehatan Bayi, Anak dan Remaja</a:t>
                      </a:r>
                      <a:endParaRPr lang="id-ID" sz="1400" b="1" dirty="0">
                        <a:latin typeface="Arial Narrow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id-ID" sz="1400" b="1" dirty="0" smtClean="0">
                          <a:latin typeface="Arial Narrow" pitchFamily="34" charset="0"/>
                        </a:rPr>
                        <a:t>Meningkatnya akses dan kualitas pelayanan kesehatan bayi, anak dan remaja</a:t>
                      </a:r>
                      <a:endParaRPr lang="id-ID" sz="1400" b="1" dirty="0">
                        <a:latin typeface="Arial Narrow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85000"/>
                        </a:lnSpc>
                        <a:buFont typeface="+mj-lt"/>
                        <a:buAutoNum type="arabicPeriod"/>
                      </a:pPr>
                      <a:r>
                        <a:rPr lang="it-IT" sz="1400" b="1" dirty="0" smtClean="0">
                          <a:latin typeface="Arial Narrow" pitchFamily="34" charset="0"/>
                        </a:rPr>
                        <a:t>Persentase kunjungan neonatal pertama (KN1)</a:t>
                      </a:r>
                      <a:endParaRPr lang="id-ID" sz="1400" b="1" dirty="0" smtClean="0">
                        <a:latin typeface="Arial Narrow" pitchFamily="34" charset="0"/>
                      </a:endParaRPr>
                    </a:p>
                    <a:p>
                      <a:pPr marL="228600" indent="-228600">
                        <a:lnSpc>
                          <a:spcPct val="85000"/>
                        </a:lnSpc>
                        <a:buFont typeface="+mj-lt"/>
                        <a:buAutoNum type="arabicPeriod"/>
                      </a:pPr>
                      <a:r>
                        <a:rPr lang="id-ID" sz="1400" b="1" dirty="0" smtClean="0">
                          <a:latin typeface="Arial Narrow" pitchFamily="34" charset="0"/>
                        </a:rPr>
                        <a:t>Persentase Puskesmas yang melaksanakan penjaringan kesehatan peserta didik</a:t>
                      </a:r>
                      <a:endParaRPr lang="id-ID" sz="1400" b="1" dirty="0">
                        <a:latin typeface="Arial Narrow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9946">
                <a:tc vMerge="1">
                  <a:txBody>
                    <a:bodyPr/>
                    <a:lstStyle/>
                    <a:p>
                      <a:endParaRPr lang="id-ID" sz="1100" dirty="0">
                        <a:latin typeface="Cambria" pitchFamily="18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id-ID" sz="1400" b="1" dirty="0" smtClean="0">
                          <a:latin typeface="Arial Narrow" pitchFamily="34" charset="0"/>
                        </a:rPr>
                        <a:t>Pembinaan Pelayanan Kesehatan Ibu dan Reproduksi</a:t>
                      </a:r>
                      <a:endParaRPr lang="id-ID" sz="1400" b="1" dirty="0">
                        <a:latin typeface="Arial Narrow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id-ID" sz="1400" b="1" dirty="0" smtClean="0">
                          <a:latin typeface="Arial Narrow" pitchFamily="34" charset="0"/>
                        </a:rPr>
                        <a:t>Meningkatnya akses dan kualitas pelayanan kesehatan ibu dan reproduksi</a:t>
                      </a:r>
                      <a:endParaRPr lang="id-ID" sz="1400" b="1" dirty="0">
                        <a:latin typeface="Arial Narrow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85000"/>
                        </a:lnSpc>
                        <a:buAutoNum type="arabicPeriod"/>
                      </a:pPr>
                      <a:r>
                        <a:rPr lang="id-ID" sz="1400" b="1" noProof="0" dirty="0" smtClean="0">
                          <a:latin typeface="Arial Narrow" pitchFamily="34" charset="0"/>
                        </a:rPr>
                        <a:t>Persentase persalinan di fasilitas pelayanan kesehatan (PF)</a:t>
                      </a:r>
                    </a:p>
                    <a:p>
                      <a:pPr marL="228600" indent="-228600">
                        <a:lnSpc>
                          <a:spcPct val="85000"/>
                        </a:lnSpc>
                        <a:buAutoNum type="arabicPeriod"/>
                      </a:pPr>
                      <a:r>
                        <a:rPr lang="id-ID" sz="1400" b="1" noProof="0" dirty="0" smtClean="0">
                          <a:latin typeface="Arial Narrow" pitchFamily="34" charset="0"/>
                        </a:rPr>
                        <a:t>Persentase ibu hamil yang mendapatkan pelayanan antenatal ke empat (K4)</a:t>
                      </a:r>
                      <a:endParaRPr lang="id-ID" sz="1400" b="1" noProof="0" dirty="0">
                        <a:latin typeface="Arial Narrow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1441">
                <a:tc vMerge="1">
                  <a:txBody>
                    <a:bodyPr/>
                    <a:lstStyle/>
                    <a:p>
                      <a:endParaRPr lang="id-ID" sz="1100" dirty="0">
                        <a:latin typeface="Cambria" pitchFamily="18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id-ID" sz="1400" b="1" dirty="0" smtClean="0">
                          <a:latin typeface="Arial Narrow" pitchFamily="34" charset="0"/>
                        </a:rPr>
                        <a:t>Bantuan Operasional Kesehatan (BOK)</a:t>
                      </a:r>
                      <a:endParaRPr lang="id-ID" sz="1400" b="1" dirty="0">
                        <a:latin typeface="Arial Narrow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id-ID" sz="1400" b="1" dirty="0" smtClean="0">
                          <a:latin typeface="Arial Narrow" pitchFamily="34" charset="0"/>
                        </a:rPr>
                        <a:t>Tersedianya Bantuan Operasional Kesehatan (BOK) Untuk Puskesmas</a:t>
                      </a:r>
                      <a:endParaRPr lang="id-ID" sz="1400" b="1" dirty="0">
                        <a:latin typeface="Arial Narrow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sv-SE" sz="1400" b="1" dirty="0" smtClean="0">
                          <a:latin typeface="Arial Narrow" pitchFamily="34" charset="0"/>
                        </a:rPr>
                        <a:t>Jumlah Puskesmas yang</a:t>
                      </a:r>
                      <a:r>
                        <a:rPr lang="id-ID" sz="1400" b="1" baseline="0" dirty="0" smtClean="0">
                          <a:latin typeface="Arial Narrow" pitchFamily="34" charset="0"/>
                        </a:rPr>
                        <a:t> </a:t>
                      </a:r>
                      <a:r>
                        <a:rPr lang="sv-SE" sz="1400" b="1" dirty="0" smtClean="0">
                          <a:latin typeface="Arial Narrow" pitchFamily="34" charset="0"/>
                        </a:rPr>
                        <a:t>mendapatkan BOK</a:t>
                      </a:r>
                      <a:endParaRPr lang="id-ID" sz="1400" b="1" dirty="0">
                        <a:latin typeface="Arial Narrow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9946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fi-FI" sz="1400" b="1" dirty="0" smtClean="0">
                          <a:latin typeface="Arial Narrow" pitchFamily="34" charset="0"/>
                        </a:rPr>
                        <a:t>PROGRAM KEFARMASIAN DAN ALAT KESEHATAN</a:t>
                      </a:r>
                      <a:endParaRPr lang="id-ID" sz="1400" b="1" dirty="0">
                        <a:latin typeface="Arial Narrow" pitchFamily="34" charset="0"/>
                      </a:endParaRPr>
                    </a:p>
                  </a:txBody>
                  <a:tcPr marL="91442" marR="9144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nl-NL" sz="1400" b="1" dirty="0" smtClean="0">
                          <a:latin typeface="Arial Narrow" pitchFamily="34" charset="0"/>
                        </a:rPr>
                        <a:t>Peningkatan Ketersediaan Obat Publik dan Perbekalan Kesehatan</a:t>
                      </a:r>
                      <a:endParaRPr lang="id-ID" sz="1400" b="1" dirty="0">
                        <a:latin typeface="Arial Narrow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id-ID" sz="1400" b="1" dirty="0" smtClean="0">
                          <a:latin typeface="Arial Narrow" pitchFamily="34" charset="0"/>
                        </a:rPr>
                        <a:t>Tersedianya obat, vaksin dan perbekalan kesehatan yang bermutu, merata </a:t>
                      </a:r>
                      <a:r>
                        <a:rPr lang="en-US" sz="1400" b="1" dirty="0" smtClean="0">
                          <a:latin typeface="Arial Narrow" pitchFamily="34" charset="0"/>
                        </a:rPr>
                        <a:t>&amp;</a:t>
                      </a:r>
                      <a:r>
                        <a:rPr lang="id-ID" sz="1400" b="1" dirty="0" smtClean="0">
                          <a:latin typeface="Arial Narrow" pitchFamily="34" charset="0"/>
                        </a:rPr>
                        <a:t> terjangkau di pelayanan kesehatan dasar pemerintah (puskesmas)</a:t>
                      </a:r>
                      <a:endParaRPr lang="id-ID" sz="1400" b="1" dirty="0">
                        <a:latin typeface="Arial Narrow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id-ID" sz="1400" b="1" dirty="0" smtClean="0">
                          <a:latin typeface="Arial Narrow" pitchFamily="34" charset="0"/>
                        </a:rPr>
                        <a:t>Persentase ketersediaan obat dan vaksin di puskesmas</a:t>
                      </a:r>
                      <a:endParaRPr lang="id-ID" sz="1400" b="1" dirty="0">
                        <a:latin typeface="Arial Narrow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1522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id-ID" sz="1400" b="1" dirty="0" smtClean="0">
                          <a:latin typeface="Arial Narrow" pitchFamily="34" charset="0"/>
                        </a:rPr>
                        <a:t>PROGRAM PENGEMBANGAN DAN PEMBERDAYAAN S</a:t>
                      </a:r>
                      <a:r>
                        <a:rPr lang="en-US" sz="1400" b="1" dirty="0" smtClean="0">
                          <a:latin typeface="Arial Narrow" pitchFamily="34" charset="0"/>
                        </a:rPr>
                        <a:t>DM </a:t>
                      </a:r>
                      <a:r>
                        <a:rPr lang="id-ID" sz="1400" b="1" dirty="0" smtClean="0">
                          <a:latin typeface="Arial Narrow" pitchFamily="34" charset="0"/>
                        </a:rPr>
                        <a:t>KESEHATAN (PPSDMK)</a:t>
                      </a:r>
                      <a:endParaRPr lang="id-ID" sz="1400" b="1" dirty="0">
                        <a:latin typeface="Arial Narrow" pitchFamily="34" charset="0"/>
                      </a:endParaRPr>
                    </a:p>
                  </a:txBody>
                  <a:tcPr marL="91442" marR="91442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nl-NL" sz="1400" b="1" dirty="0" smtClean="0">
                          <a:latin typeface="Arial Narrow" pitchFamily="34" charset="0"/>
                        </a:rPr>
                        <a:t>Perencanaan dan Pendayagunaan SDM Kesehata</a:t>
                      </a:r>
                      <a:r>
                        <a:rPr lang="id-ID" sz="1400" b="1" dirty="0" smtClean="0">
                          <a:latin typeface="Arial Narrow" pitchFamily="34" charset="0"/>
                        </a:rPr>
                        <a:t>n</a:t>
                      </a:r>
                      <a:endParaRPr lang="id-ID" sz="1400" b="1" dirty="0">
                        <a:latin typeface="Arial Narrow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id-ID" sz="1400" b="1" dirty="0" smtClean="0">
                          <a:latin typeface="Arial Narrow" pitchFamily="34" charset="0"/>
                        </a:rPr>
                        <a:t>Meningkatnya perencanaan dan pendayagunaan SDM kesehatan</a:t>
                      </a:r>
                      <a:endParaRPr lang="id-ID" sz="1400" b="1" dirty="0">
                        <a:latin typeface="Arial Narrow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id-ID" sz="1400" b="1" dirty="0" smtClean="0">
                          <a:latin typeface="Arial Narrow" pitchFamily="34" charset="0"/>
                        </a:rPr>
                        <a:t>Jumlah tenaga kesehatan yang didayagunakan di fasilitas pelayanan kesehatan</a:t>
                      </a:r>
                      <a:endParaRPr lang="id-ID" sz="1400" b="1" dirty="0">
                        <a:latin typeface="Arial Narrow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57266" y="-19950"/>
            <a:ext cx="7686700" cy="568630"/>
          </a:xfrm>
        </p:spPr>
        <p:txBody>
          <a:bodyPr/>
          <a:lstStyle/>
          <a:p>
            <a:r>
              <a:rPr lang="id-ID" sz="2400" dirty="0" smtClean="0"/>
              <a:t>PENJABARAN NAWA CITA KE DALAM PROGRAM K/L</a:t>
            </a:r>
            <a:endParaRPr lang="id-ID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00458" y="1187462"/>
            <a:ext cx="453593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d-ID" sz="1400" b="1" dirty="0" smtClean="0">
                <a:latin typeface="Cambria" pitchFamily="18" charset="0"/>
              </a:rPr>
              <a:t>Kementerian/Lembaga: KEMENTERIAN KESEHATAN</a:t>
            </a:r>
            <a:endParaRPr lang="id-ID" sz="14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446835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gray">
          <a:xfrm>
            <a:off x="642910" y="2714620"/>
            <a:ext cx="8143932" cy="1128019"/>
          </a:xfrm>
          <a:prstGeom prst="roundRect">
            <a:avLst>
              <a:gd name="adj" fmla="val 50000"/>
            </a:avLst>
          </a:prstGeom>
          <a:solidFill>
            <a:srgbClr val="B4FFFF"/>
          </a:solidFill>
          <a:ln w="9525" algn="ctr">
            <a:solidFill>
              <a:srgbClr val="00CCFF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CCFF">
                <a:alpha val="4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d-ID">
              <a:solidFill>
                <a:srgbClr val="5F5F5F"/>
              </a:solidFill>
              <a:latin typeface="Arial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071538" y="2779222"/>
            <a:ext cx="78581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42925" indent="-542925">
              <a:spcBef>
                <a:spcPts val="0"/>
              </a:spcBef>
              <a:defRPr/>
            </a:pPr>
            <a:r>
              <a:rPr lang="en-US" altLang="ja-JP" sz="3000" dirty="0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3.	RPJMD </a:t>
            </a:r>
            <a:r>
              <a:rPr lang="en-US" altLang="ja-JP" sz="3000" dirty="0" err="1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Provinsi</a:t>
            </a:r>
            <a:r>
              <a:rPr lang="en-US" altLang="ja-JP" sz="3000" dirty="0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 Sumatera Barat </a:t>
            </a:r>
            <a:r>
              <a:rPr lang="en-US" altLang="ja-JP" sz="3000" dirty="0" err="1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Tahun</a:t>
            </a:r>
            <a:r>
              <a:rPr lang="en-US" altLang="ja-JP" sz="3000" dirty="0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 2016-2021</a:t>
            </a:r>
            <a:endParaRPr lang="id-ID" altLang="ja-JP" sz="3000" dirty="0" smtClean="0">
              <a:ln w="3175">
                <a:solidFill>
                  <a:srgbClr val="000000"/>
                </a:solidFill>
                <a:prstDash val="solid"/>
                <a:miter lim="800000"/>
              </a:ln>
              <a:solidFill>
                <a:srgbClr val="CC0000"/>
              </a:solidFill>
              <a:effectLst>
                <a:glow rad="101600">
                  <a:srgbClr val="FFFFFF"/>
                </a:glow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A2EA2-1B13-4C61-8D00-7EB452EEC8F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428728" y="428604"/>
            <a:ext cx="6357982" cy="1285884"/>
          </a:xfrm>
          <a:prstGeom prst="roundRect">
            <a:avLst>
              <a:gd name="adj" fmla="val 34007"/>
            </a:avLst>
          </a:prstGeom>
          <a:solidFill>
            <a:schemeClr val="bg2">
              <a:lumMod val="60000"/>
              <a:lumOff val="40000"/>
            </a:schemeClr>
          </a:solidFill>
          <a:ln w="28575"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  <a:latin typeface="Rockwell Extra Bold" pitchFamily="18" charset="0"/>
              <a:ea typeface="Tahoma" pitchFamily="34" charset="0"/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41C4"/>
                </a:solidFill>
                <a:latin typeface="Rockwell Extra Bold" pitchFamily="18" charset="0"/>
                <a:ea typeface="Tahoma" pitchFamily="34" charset="0"/>
                <a:cs typeface="Tahoma" pitchFamily="34" charset="0"/>
              </a:rPr>
              <a:t>VISI </a:t>
            </a:r>
            <a:r>
              <a:rPr lang="en-US" sz="2400" dirty="0">
                <a:solidFill>
                  <a:srgbClr val="0041C4"/>
                </a:solidFill>
                <a:latin typeface="Rockwell Extra Bold" pitchFamily="18" charset="0"/>
                <a:ea typeface="Tahoma" pitchFamily="34" charset="0"/>
                <a:cs typeface="Tahoma" pitchFamily="34" charset="0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400" dirty="0">
                <a:solidFill>
                  <a:schemeClr val="tx1"/>
                </a:solidFill>
                <a:latin typeface="Rockwell Extra Bold" pitchFamily="18" charset="0"/>
                <a:ea typeface="Tahoma" pitchFamily="34" charset="0"/>
                <a:cs typeface="Tahoma" pitchFamily="34" charset="0"/>
              </a:rPr>
              <a:t>TERWUJUDNYA </a:t>
            </a:r>
            <a:r>
              <a:rPr lang="en-US" sz="2400" dirty="0">
                <a:solidFill>
                  <a:schemeClr val="tx1"/>
                </a:solidFill>
                <a:latin typeface="Rockwell Extra Bold" pitchFamily="18" charset="0"/>
                <a:ea typeface="Tahoma" pitchFamily="34" charset="0"/>
                <a:cs typeface="Tahoma" pitchFamily="34" charset="0"/>
              </a:rPr>
              <a:t>SUMATERA BARAT</a:t>
            </a:r>
            <a:r>
              <a:rPr lang="id-ID" sz="2400" dirty="0">
                <a:solidFill>
                  <a:schemeClr val="tx1"/>
                </a:solidFill>
                <a:latin typeface="Rockwell Extra Bold" pitchFamily="18" charset="0"/>
                <a:ea typeface="Tahoma" pitchFamily="34" charset="0"/>
                <a:cs typeface="Tahoma" pitchFamily="34" charset="0"/>
              </a:rPr>
              <a:t> Y</a:t>
            </a:r>
            <a:r>
              <a:rPr lang="en-US" sz="2400" dirty="0">
                <a:solidFill>
                  <a:schemeClr val="tx1"/>
                </a:solidFill>
                <a:latin typeface="Rockwell Extra Bold" pitchFamily="18" charset="0"/>
                <a:ea typeface="Tahoma" pitchFamily="34" charset="0"/>
                <a:cs typeface="Tahoma" pitchFamily="34" charset="0"/>
              </a:rPr>
              <a:t>AN</a:t>
            </a:r>
            <a:r>
              <a:rPr lang="id-ID" sz="2400" dirty="0">
                <a:solidFill>
                  <a:schemeClr val="tx1"/>
                </a:solidFill>
                <a:latin typeface="Rockwell Extra Bold" pitchFamily="18" charset="0"/>
                <a:ea typeface="Tahoma" pitchFamily="34" charset="0"/>
                <a:cs typeface="Tahoma" pitchFamily="34" charset="0"/>
              </a:rPr>
              <a:t>G </a:t>
            </a:r>
            <a:r>
              <a:rPr lang="en-US" sz="2400" dirty="0">
                <a:solidFill>
                  <a:schemeClr val="tx1"/>
                </a:solidFill>
                <a:latin typeface="Rockwell Extra Bold" pitchFamily="18" charset="0"/>
                <a:ea typeface="Tahoma" pitchFamily="34" charset="0"/>
                <a:cs typeface="Tahoma" pitchFamily="34" charset="0"/>
              </a:rPr>
              <a:t>MADANI DAN SEJAHTERA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400" dirty="0">
                <a:solidFill>
                  <a:schemeClr val="tx1"/>
                </a:solidFill>
                <a:latin typeface="Rockwell Extra Bold" pitchFamily="18" charset="0"/>
                <a:ea typeface="Tahoma" pitchFamily="34" charset="0"/>
                <a:cs typeface="Tahoma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Rockwell Extra Bold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2844" y="2428868"/>
            <a:ext cx="8786874" cy="4214842"/>
          </a:xfrm>
          <a:prstGeom prst="rect">
            <a:avLst/>
          </a:prstGeom>
          <a:solidFill>
            <a:srgbClr val="CCFFFF"/>
          </a:solidFill>
          <a:ln w="38100">
            <a:solidFill>
              <a:srgbClr val="00B0F0"/>
            </a:solidFill>
          </a:ln>
          <a:effectLst>
            <a:glow rad="101600">
              <a:srgbClr val="66FFFF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marL="342900" indent="-342900" algn="ctr" defTabSz="457200">
              <a:defRPr/>
            </a:pPr>
            <a:r>
              <a:rPr lang="en-US" sz="2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MISI</a:t>
            </a:r>
            <a:r>
              <a:rPr lang="en-US" sz="2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marL="342900" indent="-342900" algn="just" defTabSz="457200">
              <a:buFontTx/>
              <a:buAutoNum type="arabicPeriod"/>
              <a:defRPr/>
            </a:pPr>
            <a:r>
              <a:rPr lang="en-US" sz="22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Meningkatkan</a:t>
            </a:r>
            <a:r>
              <a:rPr lang="en-US" sz="2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tata</a:t>
            </a:r>
            <a:r>
              <a:rPr lang="en-US" sz="2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kehidupan</a:t>
            </a:r>
            <a:r>
              <a:rPr lang="en-US" sz="2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yang </a:t>
            </a:r>
            <a:r>
              <a:rPr lang="en-US" sz="22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harmonis</a:t>
            </a:r>
            <a:r>
              <a:rPr lang="en-US" sz="2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agamais</a:t>
            </a:r>
            <a:r>
              <a:rPr lang="en-US" sz="2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beradat</a:t>
            </a:r>
            <a:r>
              <a:rPr lang="en-US" sz="2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dan</a:t>
            </a:r>
            <a:r>
              <a:rPr lang="en-US" sz="2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berbudaya</a:t>
            </a:r>
            <a:r>
              <a:rPr lang="en-US" sz="2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berdasarkan</a:t>
            </a:r>
            <a:r>
              <a:rPr lang="en-US" sz="2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falsafah</a:t>
            </a:r>
            <a:r>
              <a:rPr lang="en-US" sz="2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Adat</a:t>
            </a:r>
            <a:r>
              <a:rPr lang="en-US" sz="2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Basandi</a:t>
            </a:r>
            <a:r>
              <a:rPr lang="en-US" sz="2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Syarak</a:t>
            </a:r>
            <a:r>
              <a:rPr lang="en-US" sz="2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Syarak</a:t>
            </a:r>
            <a:r>
              <a:rPr lang="en-US" sz="2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Basandi</a:t>
            </a:r>
            <a:r>
              <a:rPr lang="en-US" sz="2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Kitabullah</a:t>
            </a:r>
            <a:endParaRPr lang="en-US" sz="22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algn="just" defTabSz="457200">
              <a:buFontTx/>
              <a:buAutoNum type="arabicPeriod"/>
              <a:defRPr/>
            </a:pP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Meningkatkan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tata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pemerintahan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yang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baik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bersih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dan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profesional</a:t>
            </a:r>
            <a:endParaRPr lang="en-US" sz="2200" dirty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342900" indent="-342900" algn="just" defTabSz="457200">
              <a:buFontTx/>
              <a:buAutoNum type="arabicPeriod"/>
              <a:defRPr/>
            </a:pP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Meningkatkan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sumberdaya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manusia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yang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cerdas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sehat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beriman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berkarakter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dan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berkualitas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tinggi</a:t>
            </a:r>
            <a:endParaRPr lang="en-US" sz="2200" b="1" dirty="0">
              <a:solidFill>
                <a:srgbClr val="FF0000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342900" indent="-342900" algn="just" defTabSz="457200">
              <a:buFontTx/>
              <a:buAutoNum type="arabicPeriod"/>
              <a:defRPr/>
            </a:pP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Meningkatkan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ekonomi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masyarakat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berbasis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kerakyatan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yang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tangguh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produktif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dan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berdaya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saing</a:t>
            </a:r>
            <a:r>
              <a:rPr lang="id-ID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regional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dan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global,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dengan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mengoptimalkan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pemanfaatan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sumberdaya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pembangunan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daerah</a:t>
            </a:r>
            <a:endParaRPr lang="en-US" sz="2200" dirty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342900" indent="-342900" algn="just" defTabSz="457200">
              <a:buFontTx/>
              <a:buAutoNum type="arabicPeriod"/>
              <a:defRPr/>
            </a:pP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Meningkatkan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infrastruktur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dan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pembangunan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yang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berkelanjutan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dan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berwawasan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lingkungan</a:t>
            </a:r>
            <a:endParaRPr lang="id-ID" sz="2200" dirty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342900" indent="-342900" algn="just" defTabSz="457200">
              <a:buFontTx/>
              <a:buAutoNum type="arabicPeriod"/>
              <a:defRPr/>
            </a:pPr>
            <a:endParaRPr lang="id-ID" sz="2200" dirty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342900" indent="-342900" algn="just" defTabSz="457200">
              <a:buFontTx/>
              <a:buAutoNum type="arabicPeriod"/>
              <a:defRPr/>
            </a:pPr>
            <a:endParaRPr lang="en-US" sz="2200" dirty="0">
              <a:solidFill>
                <a:schemeClr val="tx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indent="-342900" algn="just" defTabSz="457200">
              <a:buFontTx/>
              <a:buAutoNum type="arabicPeriod"/>
              <a:defRPr/>
            </a:pPr>
            <a:endParaRPr lang="en-US" sz="2200" dirty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342900" indent="-342900" algn="just" defTabSz="457200">
              <a:buFontTx/>
              <a:buAutoNum type="arabicPeriod"/>
              <a:defRPr/>
            </a:pPr>
            <a:endParaRPr lang="id-ID" sz="2200" dirty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342900" indent="-342900" defTabSz="457200">
              <a:buFontTx/>
              <a:buAutoNum type="arabicPeriod"/>
              <a:defRPr/>
            </a:pPr>
            <a:endParaRPr lang="id-ID" sz="22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4071935" y="1857364"/>
            <a:ext cx="785818" cy="428628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AC2F0B-6049-468F-942A-4C3E9A94FB9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984334" y="214290"/>
            <a:ext cx="7072362" cy="500066"/>
          </a:xfrm>
          <a:prstGeom prst="roundRect">
            <a:avLst/>
          </a:prstGeom>
          <a:solidFill>
            <a:srgbClr val="CCFFFF"/>
          </a:solidFill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sz="2400" dirty="0" smtClean="0">
                <a:ln w="6350">
                  <a:noFill/>
                  <a:prstDash val="solid"/>
                  <a:miter lim="800000"/>
                </a:ln>
                <a:solidFill>
                  <a:schemeClr val="tx1"/>
                </a:solidFill>
                <a:effectLst/>
                <a:latin typeface="Arial Black" pitchFamily="34" charset="0"/>
              </a:rPr>
              <a:t>PRIORITAS PEMBANGUNAN DAERAH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3345" y="849840"/>
          <a:ext cx="8736374" cy="5724320"/>
        </p:xfrm>
        <a:graphic>
          <a:graphicData uri="http://schemas.openxmlformats.org/drawingml/2006/table">
            <a:tbl>
              <a:tblPr/>
              <a:tblGrid>
                <a:gridCol w="4457484"/>
                <a:gridCol w="4278890"/>
              </a:tblGrid>
              <a:tr h="3095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 pitchFamily="34" charset="0"/>
                          <a:cs typeface="Times New Roman" pitchFamily="18" charset="0"/>
                        </a:rPr>
                        <a:t>RPJMD 2010-2015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 pitchFamily="34" charset="0"/>
                          <a:cs typeface="Times New Roman" pitchFamily="18" charset="0"/>
                        </a:rPr>
                        <a:t>RPJMD 2016-2021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414953">
                <a:tc>
                  <a:txBody>
                    <a:bodyPr/>
                    <a:lstStyle/>
                    <a:p>
                      <a:pPr marL="361950" indent="-361950">
                        <a:lnSpc>
                          <a:spcPct val="8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id-ID" sz="1900" b="1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1. </a:t>
                      </a:r>
                      <a:r>
                        <a:rPr lang="en-US" sz="1900" b="1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	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Pengamalan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id-ID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Agama dan 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ABS-SBK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Dalam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Kehidupan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Masyarakat</a:t>
                      </a:r>
                      <a:endParaRPr lang="en-US" sz="1900" b="1" dirty="0" smtClean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  <a:p>
                      <a:pPr marL="361950" indent="-361950">
                        <a:lnSpc>
                          <a:spcPct val="8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2.	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Pelaksanaan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Reformasi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Birokrasi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Dalam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Pemerintahan</a:t>
                      </a:r>
                      <a:endParaRPr lang="en-US" sz="1900" b="1" dirty="0" smtClean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  <a:p>
                      <a:pPr marL="361950" indent="-361950">
                        <a:lnSpc>
                          <a:spcPct val="85000"/>
                        </a:lnSpc>
                        <a:spcAft>
                          <a:spcPts val="0"/>
                        </a:spcAft>
                        <a:buAutoNum type="arabicPeriod" startAt="3"/>
                        <a:tabLst/>
                      </a:pP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Peningkatan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Pemerataan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dan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Kualitas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Pendidikan</a:t>
                      </a:r>
                      <a:endParaRPr lang="en-US" sz="19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361950" indent="-361950">
                        <a:lnSpc>
                          <a:spcPct val="85000"/>
                        </a:lnSpc>
                        <a:spcAft>
                          <a:spcPts val="0"/>
                        </a:spcAft>
                        <a:buFontTx/>
                        <a:buAutoNum type="arabicPeriod" startAt="3"/>
                        <a:tabLst/>
                      </a:pPr>
                      <a:r>
                        <a:rPr lang="en-US" sz="1900" b="1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Peningkatan</a:t>
                      </a:r>
                      <a:r>
                        <a:rPr lang="en-US" sz="19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Derajat</a:t>
                      </a:r>
                      <a:r>
                        <a:rPr lang="en-US" sz="19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Kesehatan</a:t>
                      </a:r>
                      <a:r>
                        <a:rPr lang="en-US" sz="19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Masyarakat</a:t>
                      </a:r>
                      <a:endParaRPr lang="en-US" sz="1900" b="1" dirty="0" smtClean="0">
                        <a:solidFill>
                          <a:srgbClr val="FF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  <a:p>
                      <a:pPr marL="361950" indent="-361950">
                        <a:lnSpc>
                          <a:spcPct val="85000"/>
                        </a:lnSpc>
                        <a:spcAft>
                          <a:spcPts val="0"/>
                        </a:spcAft>
                        <a:buAutoNum type="arabicPeriod" startAt="5"/>
                        <a:tabLst/>
                      </a:pP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Pengembangan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Pertanian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Berbasis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Kawasan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dan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Komoditi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Unggulan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</a:p>
                    <a:p>
                      <a:pPr marL="361950" indent="-361950">
                        <a:lnSpc>
                          <a:spcPct val="85000"/>
                        </a:lnSpc>
                        <a:spcAft>
                          <a:spcPts val="0"/>
                        </a:spcAft>
                        <a:buFontTx/>
                        <a:buAutoNum type="arabicPeriod" startAt="5"/>
                        <a:tabLst/>
                      </a:pP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Pengembangan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Industri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Olahan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,</a:t>
                      </a:r>
                      <a:r>
                        <a:rPr lang="id-ID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Perdagangan, 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Usaha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Mikro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Kecil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Menengah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 &amp;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Koperasi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dan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Iklim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Investasi</a:t>
                      </a:r>
                      <a:endParaRPr lang="en-US" sz="19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361950" indent="-361950">
                        <a:lnSpc>
                          <a:spcPct val="85000"/>
                        </a:lnSpc>
                        <a:spcAft>
                          <a:spcPts val="0"/>
                        </a:spcAft>
                        <a:buFontTx/>
                        <a:buAutoNum type="arabicPeriod" startAt="5"/>
                        <a:tabLst/>
                      </a:pP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Pengembangan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Kawasan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Wisata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Alam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dan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Budaya</a:t>
                      </a:r>
                      <a:endParaRPr lang="en-US" sz="19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361950" indent="-361950">
                        <a:lnSpc>
                          <a:spcPct val="85000"/>
                        </a:lnSpc>
                        <a:spcAft>
                          <a:spcPts val="0"/>
                        </a:spcAft>
                        <a:buFontTx/>
                        <a:buAutoNum type="arabicPeriod" startAt="5"/>
                        <a:tabLst/>
                      </a:pP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Percepatan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Penurunan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Tingkat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Kemiskinan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Pengangguran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dan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Daerah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Tertinggal</a:t>
                      </a:r>
                      <a:endParaRPr lang="en-US" sz="1900" b="1" dirty="0" smtClean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  <a:p>
                      <a:pPr marL="361950" indent="-361950" algn="just">
                        <a:lnSpc>
                          <a:spcPct val="8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9.	Pembangunan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Infrastruktur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Penunjang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Ekonomi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Rakyat</a:t>
                      </a:r>
                    </a:p>
                    <a:p>
                      <a:pPr marL="361950" indent="-361950" algn="just">
                        <a:lnSpc>
                          <a:spcPct val="8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10.	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Penanggula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ngan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Bencana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Alam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dan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Pelestarian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Lingkungan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 pitchFamily="34" charset="0"/>
                        </a:rPr>
                        <a:t>Hidup</a:t>
                      </a:r>
                      <a:endParaRPr lang="en-US" sz="1900" b="1" dirty="0" smtClean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38400" marR="38400" marT="0" marB="0" horzOverflow="overflow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66673" indent="-266673" fontAlgn="auto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+mj-lt"/>
                        <a:buAutoNum type="arabicPeriod"/>
                        <a:tabLst>
                          <a:tab pos="266673" algn="l"/>
                        </a:tabLst>
                        <a:defRPr/>
                      </a:pP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Pembangunan Mental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dan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Pengamalan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id-ID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Agama dan 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ABS-SBK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Dalam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Kehidupan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Masyarakat</a:t>
                      </a:r>
                      <a:endParaRPr lang="id-ID" sz="19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ahoma" pitchFamily="34" charset="0"/>
                        <a:cs typeface="Arial" pitchFamily="34" charset="0"/>
                      </a:endParaRPr>
                    </a:p>
                    <a:p>
                      <a:pPr marL="266673" indent="-266673" fontAlgn="auto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+mj-lt"/>
                        <a:buAutoNum type="arabicPeriod"/>
                        <a:tabLst>
                          <a:tab pos="266673" algn="l"/>
                        </a:tabLst>
                        <a:defRPr/>
                      </a:pP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Pelaksanaan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Reformasi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Birokrasi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Dalam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Pemerintahan</a:t>
                      </a:r>
                      <a:endParaRPr lang="id-ID" sz="19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ahoma" pitchFamily="34" charset="0"/>
                        <a:cs typeface="Arial" pitchFamily="34" charset="0"/>
                      </a:endParaRPr>
                    </a:p>
                    <a:p>
                      <a:pPr marL="266673" indent="-266673" fontAlgn="auto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+mj-lt"/>
                        <a:buAutoNum type="arabicPeriod"/>
                        <a:tabLst>
                          <a:tab pos="266673" algn="l"/>
                        </a:tabLst>
                        <a:defRPr/>
                      </a:pP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Peningkatan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Pemerataan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dan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Kualitas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Pendidikan</a:t>
                      </a:r>
                      <a:endParaRPr lang="en-US" sz="19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ahoma" pitchFamily="34" charset="0"/>
                        <a:cs typeface="Arial" pitchFamily="34" charset="0"/>
                      </a:endParaRPr>
                    </a:p>
                    <a:p>
                      <a:pPr marL="266673" indent="-266673" fontAlgn="auto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Tx/>
                        <a:buAutoNum type="arabicPeriod" startAt="4"/>
                        <a:tabLst>
                          <a:tab pos="266673" algn="l"/>
                        </a:tabLst>
                        <a:defRPr/>
                      </a:pPr>
                      <a:r>
                        <a:rPr lang="en-US" sz="1900" b="1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Peningkatan</a:t>
                      </a:r>
                      <a:r>
                        <a:rPr lang="en-US" sz="19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Derajat</a:t>
                      </a:r>
                      <a:r>
                        <a:rPr lang="en-US" sz="19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Kesehatan</a:t>
                      </a:r>
                      <a:r>
                        <a:rPr lang="en-US" sz="19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Masyarakat</a:t>
                      </a:r>
                      <a:endParaRPr lang="id-ID" sz="1900" b="1" dirty="0" smtClean="0">
                        <a:solidFill>
                          <a:srgbClr val="FF0000"/>
                        </a:solidFill>
                        <a:latin typeface="Arial Narrow" pitchFamily="34" charset="0"/>
                        <a:ea typeface="Tahoma" pitchFamily="34" charset="0"/>
                        <a:cs typeface="Arial" pitchFamily="34" charset="0"/>
                      </a:endParaRPr>
                    </a:p>
                    <a:p>
                      <a:pPr marL="266673" indent="-266673" fontAlgn="auto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Tx/>
                        <a:buAutoNum type="arabicPeriod" startAt="4"/>
                        <a:tabLst>
                          <a:tab pos="266673" algn="l"/>
                        </a:tabLst>
                        <a:defRPr/>
                      </a:pP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K</a:t>
                      </a:r>
                      <a:r>
                        <a:rPr lang="id-ID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edaulatan pangan dan pengembangan agribisnis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266673" indent="-266673" fontAlgn="auto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261938" algn="l"/>
                        </a:tabLst>
                        <a:defRPr/>
                      </a:pP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6.</a:t>
                      </a:r>
                      <a:r>
                        <a:rPr lang="id-ID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	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Pengembangan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id-ID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Pariwisata,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Industri</a:t>
                      </a:r>
                      <a:r>
                        <a:rPr lang="id-ID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id-ID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Perdagangan, Koperasi dan Investasi</a:t>
                      </a:r>
                      <a:endParaRPr lang="en-US" sz="19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ahoma" pitchFamily="34" charset="0"/>
                        <a:cs typeface="Arial" pitchFamily="34" charset="0"/>
                      </a:endParaRPr>
                    </a:p>
                    <a:p>
                      <a:pPr marL="266673" indent="-266673" fontAlgn="auto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266673" algn="l"/>
                        </a:tabLst>
                        <a:defRPr/>
                      </a:pP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7. 	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Pengembangan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K</a:t>
                      </a:r>
                      <a:r>
                        <a:rPr lang="id-ID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emaritiman &amp; Kelautan</a:t>
                      </a:r>
                      <a:endParaRPr lang="en-US" sz="19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ahoma" pitchFamily="34" charset="0"/>
                        <a:cs typeface="Arial" pitchFamily="34" charset="0"/>
                      </a:endParaRPr>
                    </a:p>
                    <a:p>
                      <a:pPr marL="266673" indent="-266673" fontAlgn="auto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266673" algn="l"/>
                        </a:tabLst>
                        <a:defRPr/>
                      </a:pP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8. 	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Penurunan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Tingkat </a:t>
                      </a:r>
                      <a:r>
                        <a:rPr lang="id-ID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k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emiskinan</a:t>
                      </a:r>
                      <a:r>
                        <a:rPr lang="id-ID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, Pengangguran,  Daerah Tertinggal</a:t>
                      </a:r>
                      <a:endParaRPr lang="en-US" sz="19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ahoma" pitchFamily="34" charset="0"/>
                        <a:cs typeface="Arial" pitchFamily="34" charset="0"/>
                      </a:endParaRPr>
                    </a:p>
                    <a:p>
                      <a:pPr marL="266673" indent="-266673" fontAlgn="auto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Tx/>
                        <a:buAutoNum type="arabicPeriod" startAt="9"/>
                        <a:tabLst>
                          <a:tab pos="266673" algn="l"/>
                        </a:tabLst>
                        <a:defRPr/>
                      </a:pPr>
                      <a:r>
                        <a:rPr lang="id-ID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Pengemb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a</a:t>
                      </a:r>
                      <a:r>
                        <a:rPr lang="id-ID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ngan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Energi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dan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Pembangunan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Infrastruktur</a:t>
                      </a:r>
                      <a:endParaRPr lang="en-US" sz="19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ahoma" pitchFamily="34" charset="0"/>
                        <a:cs typeface="Arial" pitchFamily="34" charset="0"/>
                      </a:endParaRPr>
                    </a:p>
                    <a:p>
                      <a:pPr marL="266673" indent="-266673" fontAlgn="auto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Tx/>
                        <a:buAutoNum type="arabicPeriod" startAt="9"/>
                        <a:tabLst>
                          <a:tab pos="266673" algn="l"/>
                        </a:tabLst>
                        <a:defRPr/>
                      </a:pP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Pelesatarian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Lingkungan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Hidup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dan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Penanggulangan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Bencana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Arial" pitchFamily="34" charset="0"/>
                        </a:rPr>
                        <a:t>Alam</a:t>
                      </a:r>
                      <a:endParaRPr lang="en-US" sz="19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38400" marR="38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3908" y="6237312"/>
            <a:ext cx="2133600" cy="365125"/>
          </a:xfrm>
        </p:spPr>
        <p:txBody>
          <a:bodyPr/>
          <a:lstStyle/>
          <a:p>
            <a:pPr>
              <a:defRPr/>
            </a:pPr>
            <a:fld id="{F2093D8B-79EE-4C3A-B97C-C66BDA986FC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952413" y="142852"/>
            <a:ext cx="7572428" cy="571500"/>
          </a:xfrm>
          <a:prstGeom prst="rect">
            <a:avLst/>
          </a:prstGeom>
          <a:solidFill>
            <a:srgbClr val="BFF3FD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d-ID" sz="3400" kern="0" dirty="0" smtClean="0">
                <a:solidFill>
                  <a:schemeClr val="tx1"/>
                </a:solidFill>
                <a:latin typeface="Bernard MT Condensed" pitchFamily="18" charset="0"/>
                <a:ea typeface="Tahoma" pitchFamily="34" charset="0"/>
                <a:cs typeface="Tahoma" pitchFamily="34" charset="0"/>
              </a:rPr>
              <a:t>PERMASALAHAN</a:t>
            </a:r>
            <a:r>
              <a:rPr lang="en-US" sz="3400" kern="0" dirty="0" smtClean="0">
                <a:solidFill>
                  <a:schemeClr val="tx1"/>
                </a:solidFill>
                <a:latin typeface="Bernard MT Condensed" pitchFamily="18" charset="0"/>
                <a:ea typeface="Tahoma" pitchFamily="34" charset="0"/>
                <a:cs typeface="Tahoma" pitchFamily="34" charset="0"/>
              </a:rPr>
              <a:t> PEMBANGUNAN DAERAH</a:t>
            </a:r>
            <a:endParaRPr lang="id-ID" sz="3400" kern="0" dirty="0">
              <a:solidFill>
                <a:schemeClr val="tx1"/>
              </a:solidFill>
              <a:latin typeface="Bernard MT Condensed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285720" y="1011400"/>
            <a:ext cx="864399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0850" indent="-450850" algn="just">
              <a:buAutoNum type="arabicPeriod"/>
              <a:tabLst>
                <a:tab pos="450850" algn="l"/>
              </a:tabLst>
            </a:pP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Daerah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Rawan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Bencana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 (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gempa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, tsunami,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banjir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,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longsor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,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kekeringan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dan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bencana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lainnya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). </a:t>
            </a:r>
          </a:p>
          <a:p>
            <a:pPr marL="450850" indent="-450850" algn="just">
              <a:buAutoNum type="arabicPeriod"/>
              <a:tabLst>
                <a:tab pos="450850" algn="l"/>
              </a:tabLst>
            </a:pP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Pembangunan Mental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dan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Pengamalan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Nilai-Nilai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Adat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dan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Agama(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terjadi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pergeseran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nilai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ditengah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kehidupan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masyarakat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)</a:t>
            </a:r>
          </a:p>
          <a:p>
            <a:pPr marL="450850" indent="-450850" algn="just">
              <a:buAutoNum type="arabicPeriod"/>
              <a:tabLst>
                <a:tab pos="450850" algn="l"/>
              </a:tabLst>
            </a:pP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Penyelenggaraan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Pemerintahan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Yang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Baik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(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peningkatan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kualitas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pelayanan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)</a:t>
            </a:r>
          </a:p>
          <a:p>
            <a:pPr marL="450850" indent="-450850" algn="just">
              <a:buAutoNum type="arabicPeriod"/>
              <a:tabLst>
                <a:tab pos="450850" algn="l"/>
              </a:tabLst>
            </a:pPr>
            <a:r>
              <a:rPr lang="en-US" sz="1500" dirty="0" err="1" smtClean="0">
                <a:latin typeface="Arial Narrow" pitchFamily="34" charset="0"/>
              </a:rPr>
              <a:t>Kemiskinan</a:t>
            </a:r>
            <a:r>
              <a:rPr lang="en-US" sz="1500" dirty="0" smtClean="0">
                <a:latin typeface="Arial Narrow" pitchFamily="34" charset="0"/>
              </a:rPr>
              <a:t> </a:t>
            </a:r>
            <a:r>
              <a:rPr lang="en-US" sz="1500" dirty="0" err="1" smtClean="0">
                <a:latin typeface="Arial Narrow" pitchFamily="34" charset="0"/>
              </a:rPr>
              <a:t>dan</a:t>
            </a:r>
            <a:r>
              <a:rPr lang="en-US" sz="1500" dirty="0" smtClean="0">
                <a:latin typeface="Arial Narrow" pitchFamily="34" charset="0"/>
              </a:rPr>
              <a:t> </a:t>
            </a:r>
            <a:r>
              <a:rPr lang="en-US" sz="1500" dirty="0" err="1" smtClean="0">
                <a:latin typeface="Arial Narrow" pitchFamily="34" charset="0"/>
              </a:rPr>
              <a:t>Ketimpangan</a:t>
            </a:r>
            <a:r>
              <a:rPr lang="en-US" sz="1500" dirty="0" smtClean="0">
                <a:latin typeface="Arial Narrow" pitchFamily="34" charset="0"/>
              </a:rPr>
              <a:t>  Pembangunan (</a:t>
            </a:r>
            <a:r>
              <a:rPr lang="en-US" sz="1500" dirty="0" err="1" smtClean="0">
                <a:latin typeface="Arial Narrow" pitchFamily="34" charset="0"/>
              </a:rPr>
              <a:t>pada</a:t>
            </a:r>
            <a:r>
              <a:rPr lang="en-US" sz="1500" dirty="0" smtClean="0">
                <a:latin typeface="Arial Narrow" pitchFamily="34" charset="0"/>
              </a:rPr>
              <a:t> </a:t>
            </a:r>
            <a:r>
              <a:rPr lang="en-US" sz="1500" dirty="0" err="1" smtClean="0">
                <a:latin typeface="Arial Narrow" pitchFamily="34" charset="0"/>
              </a:rPr>
              <a:t>beberapa</a:t>
            </a:r>
            <a:r>
              <a:rPr lang="en-US" sz="1500" dirty="0" smtClean="0">
                <a:latin typeface="Arial Narrow" pitchFamily="34" charset="0"/>
              </a:rPr>
              <a:t> </a:t>
            </a:r>
            <a:r>
              <a:rPr lang="en-US" sz="1500" dirty="0" err="1" smtClean="0">
                <a:latin typeface="Arial Narrow" pitchFamily="34" charset="0"/>
              </a:rPr>
              <a:t>daerah</a:t>
            </a:r>
            <a:r>
              <a:rPr lang="en-US" sz="1500" dirty="0" smtClean="0">
                <a:latin typeface="Arial Narrow" pitchFamily="34" charset="0"/>
              </a:rPr>
              <a:t> </a:t>
            </a:r>
            <a:r>
              <a:rPr lang="en-US" sz="1500" dirty="0" err="1" smtClean="0">
                <a:latin typeface="Arial Narrow" pitchFamily="34" charset="0"/>
              </a:rPr>
              <a:t>masih</a:t>
            </a:r>
            <a:r>
              <a:rPr lang="en-US" sz="1500" dirty="0" smtClean="0">
                <a:latin typeface="Arial Narrow" pitchFamily="34" charset="0"/>
              </a:rPr>
              <a:t> </a:t>
            </a:r>
            <a:r>
              <a:rPr lang="en-US" sz="1500" dirty="0" err="1" smtClean="0">
                <a:latin typeface="Arial Narrow" pitchFamily="34" charset="0"/>
              </a:rPr>
              <a:t>tinggi</a:t>
            </a:r>
            <a:r>
              <a:rPr lang="en-US" sz="1500" dirty="0" smtClean="0">
                <a:latin typeface="Arial Narrow" pitchFamily="34" charset="0"/>
              </a:rPr>
              <a:t> </a:t>
            </a:r>
            <a:r>
              <a:rPr lang="en-US" sz="1500" dirty="0" err="1" smtClean="0">
                <a:latin typeface="Arial Narrow" pitchFamily="34" charset="0"/>
              </a:rPr>
              <a:t>penduduk</a:t>
            </a:r>
            <a:r>
              <a:rPr lang="en-US" sz="1500" dirty="0" smtClean="0">
                <a:latin typeface="Arial Narrow" pitchFamily="34" charset="0"/>
              </a:rPr>
              <a:t> </a:t>
            </a:r>
            <a:r>
              <a:rPr lang="en-US" sz="1500" dirty="0" err="1" smtClean="0">
                <a:latin typeface="Arial Narrow" pitchFamily="34" charset="0"/>
              </a:rPr>
              <a:t>miskin</a:t>
            </a:r>
            <a:r>
              <a:rPr lang="en-US" sz="1500" dirty="0" smtClean="0">
                <a:latin typeface="Arial Narrow" pitchFamily="34" charset="0"/>
              </a:rPr>
              <a:t> </a:t>
            </a:r>
            <a:r>
              <a:rPr lang="en-US" sz="1500" dirty="0" err="1" smtClean="0">
                <a:latin typeface="Arial Narrow" pitchFamily="34" charset="0"/>
              </a:rPr>
              <a:t>dan</a:t>
            </a:r>
            <a:r>
              <a:rPr lang="en-US" sz="1500" dirty="0" smtClean="0">
                <a:latin typeface="Arial Narrow" pitchFamily="34" charset="0"/>
              </a:rPr>
              <a:t> </a:t>
            </a:r>
            <a:r>
              <a:rPr lang="en-US" sz="1500" dirty="0" err="1" smtClean="0">
                <a:latin typeface="Arial Narrow" pitchFamily="34" charset="0"/>
              </a:rPr>
              <a:t>tiga</a:t>
            </a:r>
            <a:r>
              <a:rPr lang="en-US" sz="1500" dirty="0" smtClean="0">
                <a:latin typeface="Arial Narrow" pitchFamily="34" charset="0"/>
              </a:rPr>
              <a:t> </a:t>
            </a:r>
            <a:r>
              <a:rPr lang="en-US" sz="1500" dirty="0" err="1" smtClean="0">
                <a:latin typeface="Arial Narrow" pitchFamily="34" charset="0"/>
              </a:rPr>
              <a:t>daerah</a:t>
            </a:r>
            <a:r>
              <a:rPr lang="en-US" sz="1500" dirty="0" smtClean="0">
                <a:latin typeface="Arial Narrow" pitchFamily="34" charset="0"/>
              </a:rPr>
              <a:t> </a:t>
            </a:r>
            <a:r>
              <a:rPr lang="en-US" sz="1500" dirty="0" err="1" smtClean="0">
                <a:latin typeface="Arial Narrow" pitchFamily="34" charset="0"/>
              </a:rPr>
              <a:t>daerah</a:t>
            </a:r>
            <a:r>
              <a:rPr lang="en-US" sz="1500" dirty="0" smtClean="0">
                <a:latin typeface="Arial Narrow" pitchFamily="34" charset="0"/>
              </a:rPr>
              <a:t> </a:t>
            </a:r>
            <a:r>
              <a:rPr lang="en-US" sz="1500" dirty="0" err="1" smtClean="0">
                <a:latin typeface="Arial Narrow" pitchFamily="34" charset="0"/>
              </a:rPr>
              <a:t>tertinggal</a:t>
            </a:r>
            <a:r>
              <a:rPr lang="en-US" sz="1500" dirty="0" smtClean="0">
                <a:latin typeface="Arial Narrow" pitchFamily="34" charset="0"/>
              </a:rPr>
              <a:t>) </a:t>
            </a:r>
          </a:p>
          <a:p>
            <a:pPr marL="450850" indent="-450850" algn="just">
              <a:buAutoNum type="arabicPeriod"/>
              <a:tabLst>
                <a:tab pos="450850" algn="l"/>
              </a:tabLst>
            </a:pP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Kualitas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Sumberdaya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Manusia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 (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tingkat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pendidikan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kualitas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lulusan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pendidikan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angka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kematian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ibu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melahirkan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angka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kematian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bayi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umur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harapan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hidup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)</a:t>
            </a:r>
          </a:p>
          <a:p>
            <a:pPr marL="450850" indent="-450850" algn="just">
              <a:buAutoNum type="arabicPeriod"/>
              <a:tabLst>
                <a:tab pos="450850" algn="l"/>
              </a:tabLst>
            </a:pP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Struktur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Ekonomi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Daerah (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didominasi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pertanian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,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peran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industri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dan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ekonomi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yang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memberikan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nilai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tambah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masih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rendah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) </a:t>
            </a:r>
          </a:p>
          <a:p>
            <a:pPr marL="450850" indent="-450850" algn="just">
              <a:buAutoNum type="arabicPeriod"/>
              <a:tabLst>
                <a:tab pos="450850" algn="l"/>
              </a:tabLst>
            </a:pP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Ketahanan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Pangan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 (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peningkatan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produktifitas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dan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diversifikasi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konsumsi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  <a:latin typeface="Arial Narrow" pitchFamily="34" charset="0"/>
              </a:rPr>
              <a:t>pangan</a:t>
            </a:r>
            <a:r>
              <a:rPr lang="en-US" sz="1500" b="1" dirty="0" smtClean="0">
                <a:solidFill>
                  <a:srgbClr val="FF0000"/>
                </a:solidFill>
                <a:latin typeface="Arial Narrow" pitchFamily="34" charset="0"/>
              </a:rPr>
              <a:t>)</a:t>
            </a:r>
          </a:p>
          <a:p>
            <a:pPr marL="450850" indent="-450850" algn="just">
              <a:buAutoNum type="arabicPeriod"/>
              <a:tabLst>
                <a:tab pos="450850" algn="l"/>
              </a:tabLst>
            </a:pP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Pemanfaatan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Potensi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Kelautan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dan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Kemaritiman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sebagian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kecil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baru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dimanfaatkan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marL="450850" indent="-450850" algn="just">
              <a:buAutoNum type="arabicPeriod"/>
              <a:tabLst>
                <a:tab pos="450850" algn="l"/>
              </a:tabLst>
            </a:pP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Pengangguran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(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belum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seimbangnya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kesempatan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kerja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dengan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pertumbuhan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angkatan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kerja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)</a:t>
            </a:r>
          </a:p>
          <a:p>
            <a:pPr marL="450850" indent="-450850" algn="just">
              <a:buAutoNum type="arabicPeriod"/>
              <a:tabLst>
                <a:tab pos="450850" algn="l"/>
              </a:tabLst>
            </a:pP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Pariwisata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(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peran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ekonomi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pariwisata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masih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kecil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,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terbatasnya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sarana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prasarana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penunjang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,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kesiapan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masyarakat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dalam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pengembangan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pariwisata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)</a:t>
            </a:r>
          </a:p>
          <a:p>
            <a:pPr marL="450850" indent="-450850" algn="just">
              <a:buAutoNum type="arabicPeriod"/>
              <a:tabLst>
                <a:tab pos="450850" algn="l"/>
              </a:tabLst>
            </a:pP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Daya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Saing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daerah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masih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relatif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rendah</a:t>
            </a:r>
            <a:r>
              <a:rPr lang="id-ID" sz="1500" dirty="0" smtClean="0">
                <a:solidFill>
                  <a:srgbClr val="000000"/>
                </a:solidFill>
                <a:latin typeface="Arial Narrow" pitchFamily="34" charset="0"/>
              </a:rPr>
              <a:t> (infrastruktur, kelembagaan, SDM, kualitas produk, dll)</a:t>
            </a:r>
            <a:endParaRPr lang="en-US" sz="15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marL="450850" indent="-450850" algn="just">
              <a:buAutoNum type="arabicPeriod"/>
              <a:tabLst>
                <a:tab pos="450850" algn="l"/>
              </a:tabLst>
            </a:pP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Infrastruktur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(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indeks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pelayanan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irigasi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67,01%,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kemantapan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jalan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85%,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rasio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elektrifikasi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smtClean="0">
                <a:latin typeface="Arial Narrow" pitchFamily="34" charset="0"/>
              </a:rPr>
              <a:t>83,38%)</a:t>
            </a:r>
            <a:endParaRPr lang="en-US" sz="15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marL="450850" indent="-450850" algn="just">
              <a:buAutoNum type="arabicPeriod"/>
              <a:tabLst>
                <a:tab pos="450850" algn="l"/>
              </a:tabLst>
            </a:pP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Lingkungan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Hidup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(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degradasi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fungsi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lahan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,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kawasan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pesisir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dan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sumberdaya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air)</a:t>
            </a:r>
          </a:p>
          <a:p>
            <a:pPr marL="450850" indent="-450850" algn="just">
              <a:buAutoNum type="arabicPeriod"/>
              <a:tabLst>
                <a:tab pos="450850" algn="l"/>
              </a:tabLst>
            </a:pP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Usaha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Mikro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Kecil,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Menengah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dan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Koperasi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(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keterbatasan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kulitas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produk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,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akses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pembiayaan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,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akses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pasar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,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dan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SDM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serta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inovasi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)</a:t>
            </a:r>
          </a:p>
          <a:p>
            <a:pPr marL="450850" indent="-450850" algn="just">
              <a:buAutoNum type="arabicPeriod"/>
              <a:tabLst>
                <a:tab pos="450850" algn="l"/>
              </a:tabLst>
            </a:pP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Kebudayaan,Pemuda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danOlah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Raga (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belum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optimalnya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pemanfaatan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budaya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lokal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dalam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mendorong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modernisasi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,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keterampilan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pemuda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d</a:t>
            </a:r>
            <a:r>
              <a:rPr lang="id-ID" sz="1500" dirty="0" smtClean="0">
                <a:solidFill>
                  <a:srgbClr val="000000"/>
                </a:solidFill>
                <a:latin typeface="Arial Narrow" pitchFamily="34" charset="0"/>
              </a:rPr>
              <a:t>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peran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organisasi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kepemudaan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,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prestasi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olah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raga)</a:t>
            </a:r>
          </a:p>
          <a:p>
            <a:pPr marL="450850" indent="-450850" algn="just">
              <a:buAutoNum type="arabicPeriod"/>
              <a:tabLst>
                <a:tab pos="450850" algn="l"/>
              </a:tabLst>
            </a:pP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Pengendalian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Penduduk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dan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Keluarga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Berencana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(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laju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pertumbuhan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penduduk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relatif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tinggi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,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perkawinan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usia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itchFamily="34" charset="0"/>
              </a:rPr>
              <a:t>muda</a:t>
            </a:r>
            <a:r>
              <a:rPr lang="en-US" sz="1500" dirty="0" smtClean="0">
                <a:solidFill>
                  <a:srgbClr val="000000"/>
                </a:solidFill>
                <a:latin typeface="Arial Narrow" pitchFamily="34" charset="0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093D8B-79EE-4C3A-B97C-C66BDA986FC2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44" y="142853"/>
            <a:ext cx="878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CAPAIAN DAN PROYEKSI ANGKA HARAPAN HIDUP</a:t>
            </a:r>
          </a:p>
          <a:p>
            <a:pPr algn="ctr"/>
            <a:r>
              <a:rPr lang="en-US" b="1" dirty="0" smtClean="0"/>
              <a:t>PROVINSI SUMATERA BARAT DAN INDONESIA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47" y="857232"/>
            <a:ext cx="8824910" cy="588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4"/>
          <p:cNvSpPr txBox="1">
            <a:spLocks/>
          </p:cNvSpPr>
          <p:nvPr/>
        </p:nvSpPr>
        <p:spPr>
          <a:xfrm>
            <a:off x="6882948" y="6453336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AC2F0B-6049-468F-942A-4C3E9A94FB95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36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8131" y="952610"/>
          <a:ext cx="8775865" cy="5736779"/>
        </p:xfrm>
        <a:graphic>
          <a:graphicData uri="http://schemas.openxmlformats.org/drawingml/2006/table">
            <a:tbl>
              <a:tblPr/>
              <a:tblGrid>
                <a:gridCol w="1250598"/>
                <a:gridCol w="1702637"/>
                <a:gridCol w="2583643"/>
                <a:gridCol w="1143008"/>
                <a:gridCol w="571504"/>
                <a:gridCol w="571504"/>
                <a:gridCol w="500066"/>
                <a:gridCol w="452905"/>
              </a:tblGrid>
              <a:tr h="480864">
                <a:tc gridSpan="8">
                  <a:txBody>
                    <a:bodyPr/>
                    <a:lstStyle/>
                    <a:p>
                      <a:pPr marL="1077913" marR="0" indent="-1077913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400" b="1" dirty="0" smtClean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Tujuan 5:	</a:t>
                      </a:r>
                      <a:r>
                        <a:rPr lang="en-US" sz="1400" b="1" dirty="0" err="1" smtClean="0">
                          <a:latin typeface="Arial Black" pitchFamily="34" charset="0"/>
                        </a:rPr>
                        <a:t>Meningkatkan</a:t>
                      </a:r>
                      <a:r>
                        <a:rPr lang="en-US" sz="1400" b="1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Arial Black" pitchFamily="34" charset="0"/>
                        </a:rPr>
                        <a:t>Derajat</a:t>
                      </a:r>
                      <a:r>
                        <a:rPr lang="en-US" sz="1400" b="1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Arial Black" pitchFamily="34" charset="0"/>
                        </a:rPr>
                        <a:t>Kesehatan</a:t>
                      </a:r>
                      <a:r>
                        <a:rPr lang="en-US" sz="1400" b="1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Arial Black" pitchFamily="34" charset="0"/>
                        </a:rPr>
                        <a:t>Masyarakat</a:t>
                      </a:r>
                      <a:r>
                        <a:rPr lang="en-US" sz="1400" b="1" dirty="0" smtClean="0">
                          <a:latin typeface="Arial Black" pitchFamily="34" charset="0"/>
                        </a:rPr>
                        <a:t>, </a:t>
                      </a:r>
                      <a:r>
                        <a:rPr lang="en-US" sz="1400" b="1" dirty="0" err="1" smtClean="0">
                          <a:latin typeface="Arial Black" pitchFamily="34" charset="0"/>
                        </a:rPr>
                        <a:t>Kualitas</a:t>
                      </a:r>
                      <a:r>
                        <a:rPr lang="en-US" sz="1400" b="1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Arial Black" pitchFamily="34" charset="0"/>
                        </a:rPr>
                        <a:t>Kependudukan</a:t>
                      </a:r>
                      <a:r>
                        <a:rPr lang="en-US" sz="1400" b="1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Arial Black" pitchFamily="34" charset="0"/>
                        </a:rPr>
                        <a:t>dan</a:t>
                      </a:r>
                      <a:r>
                        <a:rPr lang="en-US" sz="1400" b="1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Arial Black" pitchFamily="34" charset="0"/>
                        </a:rPr>
                        <a:t>Kesetaraan</a:t>
                      </a:r>
                      <a:r>
                        <a:rPr lang="en-US" sz="1400" b="1" dirty="0" smtClean="0">
                          <a:latin typeface="Arial Black" pitchFamily="34" charset="0"/>
                        </a:rPr>
                        <a:t> Gender </a:t>
                      </a:r>
                      <a:r>
                        <a:rPr lang="en-US" sz="1400" b="1" dirty="0" err="1" smtClean="0">
                          <a:latin typeface="Arial Black" pitchFamily="34" charset="0"/>
                        </a:rPr>
                        <a:t>serta</a:t>
                      </a:r>
                      <a:r>
                        <a:rPr lang="en-US" sz="1400" b="1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Arial Black" pitchFamily="34" charset="0"/>
                        </a:rPr>
                        <a:t>Pemenuhan</a:t>
                      </a:r>
                      <a:r>
                        <a:rPr lang="en-US" sz="1400" b="1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Arial Black" pitchFamily="34" charset="0"/>
                        </a:rPr>
                        <a:t>Hak</a:t>
                      </a:r>
                      <a:r>
                        <a:rPr lang="en-US" sz="1400" b="1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Arial Black" pitchFamily="34" charset="0"/>
                        </a:rPr>
                        <a:t>Anak</a:t>
                      </a:r>
                      <a:endParaRPr lang="en-US" sz="1400" b="1" dirty="0" smtClean="0">
                        <a:latin typeface="Arial Black" pitchFamily="34" charset="0"/>
                      </a:endParaRPr>
                    </a:p>
                  </a:txBody>
                  <a:tcPr marL="22252" marR="11321" marT="585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18288" marR="18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18288" marR="18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931" marR="109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</a:tr>
              <a:tr h="10551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SASARAN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22252" marR="11321" marT="585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STRATEGI</a:t>
                      </a:r>
                      <a:endParaRPr lang="en-US" sz="13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18288" marR="18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ARAH </a:t>
                      </a:r>
                      <a:r>
                        <a:rPr lang="en-US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KEBIJAKAN</a:t>
                      </a:r>
                      <a:endParaRPr lang="en-US" sz="13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18288" marR="18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300" b="1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INDIKATOR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931" marR="109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Satuan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Kondisi</a:t>
                      </a: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awal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Capaian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Kinerja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50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18288" marR="18288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18288" marR="18288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2016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2021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marL="177800" marR="0" indent="-177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7.	</a:t>
                      </a:r>
                      <a:r>
                        <a:rPr lang="id-ID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Meningkatn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ya</a:t>
                      </a:r>
                      <a:r>
                        <a:rPr lang="id-ID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id-ID" sz="1300" b="1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derajat kesehatan  masyarakat secara merata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21792" marR="11087" marT="5735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77800" marR="0" lvl="0" indent="-1778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Meningkatkan keterpaduan</a:t>
                      </a:r>
                      <a:r>
                        <a:rPr lang="en-US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 </a:t>
                      </a:r>
                      <a:r>
                        <a:rPr lang="en-US" sz="1300" b="1" kern="120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dalam</a:t>
                      </a:r>
                      <a:r>
                        <a:rPr lang="en-US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 </a:t>
                      </a:r>
                      <a:r>
                        <a:rPr lang="en-US" sz="1300" b="1" kern="120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pelayanan</a:t>
                      </a:r>
                      <a:r>
                        <a:rPr lang="en-US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 </a:t>
                      </a:r>
                      <a:r>
                        <a:rPr lang="en-US" sz="1300" b="1" kern="120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kesehatan</a:t>
                      </a:r>
                      <a:r>
                        <a:rPr lang="en-US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 </a:t>
                      </a:r>
                      <a:r>
                        <a:rPr lang="en-US" sz="1300" b="1" kern="120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masyakat</a:t>
                      </a:r>
                      <a:r>
                        <a:rPr lang="en-US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 yang </a:t>
                      </a:r>
                      <a:r>
                        <a:rPr lang="en-US" sz="1300" b="1" kern="120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lebih</a:t>
                      </a:r>
                      <a:r>
                        <a:rPr lang="en-US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 </a:t>
                      </a:r>
                      <a:r>
                        <a:rPr lang="en-US" sz="1300" b="1" kern="120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merata</a:t>
                      </a:r>
                      <a:r>
                        <a:rPr lang="en-US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. 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177800" marR="0" lvl="0" indent="-1778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Meningkatkan pengendalian penyakit dan penyehatan lingkungan 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177800" marR="0" lvl="0" indent="-1778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Meningkatkan akses layanan kesehatan dasar dan  rujukan yang berkualitas 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177800" marR="0" lvl="0" indent="-1778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M</a:t>
                      </a:r>
                      <a:r>
                        <a:rPr lang="id-ID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eningkatkan jumlah dan kualitas sumber daya kesehatan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serta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kefarmasian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dan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alat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kesehatan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177800" marR="0" lvl="0" indent="-1778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Meningkatkan komitmen pemerintah daerah dalam peningkatan  pembiayaan promotif dan preventif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untuk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layanan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kesehatan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177800" marR="0" lvl="0" indent="-1778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Meningkatkan jaminan kesehatan masyarakat kurang mampu 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21792" marR="11087" marT="57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80975" marR="0" lvl="0" indent="-180975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layanan kesehatan dengan lebih menitikberatkan pada upaya promotif dan preventif 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180975" marR="0" lvl="0" indent="-180975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</a:t>
                      </a:r>
                      <a:r>
                        <a:rPr lang="id-ID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emberdayaan masyarakat </a:t>
                      </a:r>
                      <a:r>
                        <a:rPr lang="en-US" sz="1300" b="1" kern="120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dan</a:t>
                      </a:r>
                      <a:r>
                        <a:rPr lang="en-US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 p</a:t>
                      </a:r>
                      <a:r>
                        <a:rPr lang="id-ID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eningkatan upaya promosi kesehatan 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180975" marR="0" lvl="0" indent="-180975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Penguatan gerakan masyarakat, lembaga pemerintah dan swasta dalam peningkatan upaya kesehatan masyarakat 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180975" marR="0" lvl="0" indent="-180975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pelayanan dasar dan rujukan yang berkualitas 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180975" marR="0" lvl="0" indent="-180975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akreditasi rumah sakit daerah 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180975" marR="0" lvl="0" indent="-180975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perbaikan gizi masyarakat </a:t>
                      </a:r>
                      <a:endParaRPr lang="en-US" sz="1300" b="1" dirty="0" smtClean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180975" marR="0" lvl="0" indent="-180975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 pelayanan kesehatan ibu dan anak </a:t>
                      </a:r>
                      <a:endParaRPr lang="en-US" sz="1300" b="1" dirty="0" smtClean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180975" marR="0" lvl="0" indent="-180975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cakupan  akses, keterjangkauan dan mutu pelayanan kesehatan 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180975" marR="0" lvl="0" indent="-180975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akses dan mutu pelayanan kesehatan dan gizi dengan fokus utama pada 1000 hari kehidupan manusia </a:t>
                      </a:r>
                      <a:endParaRPr lang="en-US" sz="1300" b="1" dirty="0" smtClean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180975" marR="0" lvl="0" indent="-180975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pencegahan  dan pengendalian penyakit menular terutama HIV dan </a:t>
                      </a:r>
                      <a:r>
                        <a:rPr lang="en-US" sz="1300" b="1" kern="120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tubercolosis</a:t>
                      </a:r>
                      <a:r>
                        <a:rPr lang="id-ID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 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21792" marR="11087" marT="57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/>
                      </a:pPr>
                      <a:r>
                        <a:rPr lang="id-ID" sz="1300" b="1" kern="1200" spc="5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Angka  </a:t>
                      </a:r>
                      <a:r>
                        <a:rPr lang="id-ID" sz="1300" b="1" kern="1200" spc="5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harapan </a:t>
                      </a:r>
                      <a:r>
                        <a:rPr lang="id-ID" sz="1300" b="1" kern="1200" spc="5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hidup</a:t>
                      </a:r>
                      <a:endParaRPr lang="en-US" sz="1300" b="1" kern="1200" spc="5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Calibri"/>
                      </a:endParaRP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/>
                        </a:rPr>
                        <a:t>Tahun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/>
                        </a:rPr>
                        <a:t> 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Calibri"/>
                        </a:rPr>
                        <a:t>68,32 (2014)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/>
                        </a:rPr>
                        <a:t>68,79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/>
                        </a:rPr>
                        <a:t>69,44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2"/>
                      </a:pPr>
                      <a:r>
                        <a:rPr lang="en-US" sz="1300" b="1" kern="1200" spc="5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Rumah</a:t>
                      </a:r>
                      <a:r>
                        <a:rPr lang="en-US" sz="1300" b="1" kern="1200" spc="5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300" b="1" kern="1200" spc="5" dirty="0" err="1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Sakit</a:t>
                      </a:r>
                      <a:r>
                        <a:rPr lang="en-US" sz="1300" b="1" kern="1200" spc="5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 Daerah </a:t>
                      </a:r>
                      <a:r>
                        <a:rPr lang="en-US" sz="1300" b="1" kern="1200" spc="5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Terakreditasi</a:t>
                      </a:r>
                      <a:endParaRPr lang="en-US" sz="1300" b="1" kern="1200" spc="5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Calibri"/>
                      </a:endParaRP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/>
                        </a:rPr>
                        <a:t>%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NA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/>
                        </a:rPr>
                        <a:t>1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/>
                        </a:rPr>
                        <a:t>5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10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4.	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Persentase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kepesertaan</a:t>
                      </a: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sistem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 </a:t>
                      </a:r>
                      <a:r>
                        <a:rPr lang="id-ID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Jaminan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Sosial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 </a:t>
                      </a:r>
                      <a:r>
                        <a:rPr lang="id-ID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Nasional (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SJSN</a:t>
                      </a:r>
                      <a:r>
                        <a:rPr lang="id-ID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)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0325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/>
                        </a:rPr>
                        <a:t>%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763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NA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763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/>
                        </a:rPr>
                        <a:t>73,96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763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Calibri"/>
                        </a:rPr>
                        <a:t>100</a:t>
                      </a:r>
                      <a:endParaRPr lang="id-ID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Calibri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2844" y="167165"/>
            <a:ext cx="8786874" cy="6186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081088" indent="-1081088">
              <a:lnSpc>
                <a:spcPct val="90000"/>
              </a:lnSpc>
              <a:spcAft>
                <a:spcPts val="0"/>
              </a:spcAft>
            </a:pPr>
            <a:r>
              <a:rPr lang="it-IT" sz="19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Misi 3 : 	Meningkatkan </a:t>
            </a:r>
            <a:r>
              <a:rPr lang="en-US" sz="1900" b="1" dirty="0" err="1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Sumberdaya</a:t>
            </a:r>
            <a:r>
              <a:rPr lang="en-US" sz="19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Manusia</a:t>
            </a:r>
            <a:r>
              <a:rPr lang="en-US" sz="19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1900" b="1" dirty="0" err="1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Cerdas</a:t>
            </a:r>
            <a:r>
              <a:rPr lang="en-US" sz="19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Sehat</a:t>
            </a:r>
            <a:r>
              <a:rPr lang="en-US" sz="19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d-ID" sz="19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Beriman,</a:t>
            </a:r>
            <a:r>
              <a:rPr lang="en-US" sz="19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900" b="1" dirty="0" err="1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Berkarakter</a:t>
            </a:r>
            <a:r>
              <a:rPr lang="en-US" sz="19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19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Berkualitas</a:t>
            </a:r>
            <a:r>
              <a:rPr lang="en-US" sz="19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Tinggi</a:t>
            </a:r>
            <a:endParaRPr lang="en-US" sz="1900" b="1" dirty="0">
              <a:ln w="1905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6854484" y="6453336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786578" y="6215065"/>
            <a:ext cx="2133600" cy="365125"/>
          </a:xfrm>
        </p:spPr>
        <p:txBody>
          <a:bodyPr/>
          <a:lstStyle/>
          <a:p>
            <a:pPr algn="r">
              <a:defRPr/>
            </a:pPr>
            <a:fld id="{6EAC2F0B-6049-468F-942A-4C3E9A94FB95}" type="slidenum">
              <a:rPr lang="en-US" smtClean="0">
                <a:solidFill>
                  <a:schemeClr val="tx1"/>
                </a:solidFill>
              </a:rPr>
              <a:pPr algn="r">
                <a:defRPr/>
              </a:pPr>
              <a:t>37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8131" y="1000110"/>
          <a:ext cx="8775865" cy="3571895"/>
        </p:xfrm>
        <a:graphic>
          <a:graphicData uri="http://schemas.openxmlformats.org/drawingml/2006/table">
            <a:tbl>
              <a:tblPr/>
              <a:tblGrid>
                <a:gridCol w="1250598"/>
                <a:gridCol w="1702637"/>
                <a:gridCol w="2583643"/>
                <a:gridCol w="1143008"/>
                <a:gridCol w="571504"/>
                <a:gridCol w="571504"/>
                <a:gridCol w="500066"/>
                <a:gridCol w="452905"/>
              </a:tblGrid>
              <a:tr h="10551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SASARAN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22252" marR="11321" marT="585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STRATEGI</a:t>
                      </a:r>
                      <a:endParaRPr lang="en-US" sz="13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18288" marR="18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ARAH </a:t>
                      </a:r>
                      <a:r>
                        <a:rPr lang="en-US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KEBIJAKAN</a:t>
                      </a:r>
                      <a:endParaRPr lang="en-US" sz="13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18288" marR="18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300" b="1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INDIKATOR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931" marR="109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Satuan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Kondisi</a:t>
                      </a: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awal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Capaian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Kinerja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50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18288" marR="18288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18288" marR="18288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2016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2021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marL="177800" marR="0" indent="-177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21792" marR="11087" marT="5735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77800" marR="0" indent="-1778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21792" marR="11087" marT="57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273050" marR="0" lvl="0" indent="-27305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11"/>
                      </a:pPr>
                      <a:r>
                        <a:rPr lang="id-ID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pemerataan dan kualitas kesehatan lingkungan 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273050" marR="0" lvl="0" indent="-27305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11"/>
                      </a:pPr>
                      <a:r>
                        <a:rPr lang="id-ID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ketersediaan, keterjangkauan, pemeratan dan kualitas farmasi dan alat kesehatan 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273050" marR="0" lvl="0" indent="-27305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11"/>
                      </a:pPr>
                      <a:r>
                        <a:rPr lang="id-ID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jumlah dan kualitas sumber daya kesehatan yang memiliki kompetensi dan terstandarisasi 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273050" marR="0" lvl="0" indent="-27305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11"/>
                      </a:pPr>
                      <a:r>
                        <a:rPr lang="id-ID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kualitas pelayanan dan rehabilitasi gangguan kesehatan kejiwaan 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273050" marR="0" lvl="0" indent="-27305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11"/>
                      </a:pPr>
                      <a:r>
                        <a:rPr lang="id-ID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 efektifitas pembiayaan kesehatan 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273050" marR="0" lvl="0" indent="-27305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11"/>
                      </a:pPr>
                      <a:r>
                        <a:rPr lang="en-US" sz="1300" b="1" kern="120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</a:t>
                      </a:r>
                      <a:r>
                        <a:rPr lang="en-US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 </a:t>
                      </a:r>
                      <a:r>
                        <a:rPr lang="id-ID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ketepatan sasaran pemberian jaminan kesehatan bagi masyarakat miskin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177800" marR="0" indent="-1778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21792" marR="11087" marT="57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10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0325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763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763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763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d-ID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Calibri"/>
                      </a:endParaRPr>
                    </a:p>
                  </a:txBody>
                  <a:tcPr marL="10705" marR="10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00958" y="161488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err="1" smtClean="0"/>
              <a:t>Lanjutan</a:t>
            </a:r>
            <a:r>
              <a:rPr lang="en-US" sz="1600" b="1" i="1" dirty="0" smtClean="0"/>
              <a:t> …</a:t>
            </a:r>
            <a:endParaRPr lang="en-US" sz="16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8129" y="214290"/>
          <a:ext cx="8799616" cy="6428790"/>
        </p:xfrm>
        <a:graphic>
          <a:graphicData uri="http://schemas.openxmlformats.org/drawingml/2006/table">
            <a:tbl>
              <a:tblPr/>
              <a:tblGrid>
                <a:gridCol w="1250599"/>
                <a:gridCol w="3571900"/>
                <a:gridCol w="2000264"/>
                <a:gridCol w="816914"/>
                <a:gridCol w="1159939"/>
              </a:tblGrid>
              <a:tr h="357190">
                <a:tc gridSpan="5">
                  <a:txBody>
                    <a:bodyPr/>
                    <a:lstStyle/>
                    <a:p>
                      <a:pPr marL="1077913" marR="0" lvl="0" indent="-1077913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d-ID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Tujuan 5:	</a:t>
                      </a:r>
                      <a:r>
                        <a:rPr kumimoji="0" lang="en-US" sz="1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Meningkatkan</a:t>
                      </a: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Derajat</a:t>
                      </a: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Kesehatan</a:t>
                      </a: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Masyarakat</a:t>
                      </a: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Kualitas</a:t>
                      </a: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Kependudukan</a:t>
                      </a: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dan</a:t>
                      </a: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Kesetaraan</a:t>
                      </a: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 Gender </a:t>
                      </a:r>
                      <a:r>
                        <a:rPr kumimoji="0" lang="en-US" sz="1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serta</a:t>
                      </a: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Pemenuhan</a:t>
                      </a: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Hak</a:t>
                      </a: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Anak</a:t>
                      </a:r>
                      <a:endParaRPr kumimoji="0" lang="en-US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 marL="36000" marR="0" marT="360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9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36000" marR="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F6F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36000" marR="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F6F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36000" marR="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F6F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36000" marR="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F6FE"/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300" b="1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SASARAN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36000" marR="0" marT="360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F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300" b="1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ARAH KEBIJAKAN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36000" marR="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F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Program 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P</a:t>
                      </a:r>
                      <a:r>
                        <a:rPr lang="id-ID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embangunan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 Daerah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36000" marR="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F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Bidang 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U</a:t>
                      </a:r>
                      <a:r>
                        <a:rPr lang="id-ID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rusan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36000" marR="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F6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SKPD 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P</a:t>
                      </a:r>
                      <a:r>
                        <a:rPr lang="id-ID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enanggung 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J</a:t>
                      </a:r>
                      <a:r>
                        <a:rPr lang="id-ID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awab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36000" marR="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F6FE"/>
                    </a:solidFill>
                  </a:tcPr>
                </a:tc>
              </a:tr>
              <a:tr h="2187702">
                <a:tc>
                  <a:txBody>
                    <a:bodyPr/>
                    <a:lstStyle/>
                    <a:p>
                      <a:pPr marL="177800" marR="0" indent="-177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 smtClean="0">
                          <a:latin typeface="Arial Narrow" pitchFamily="34" charset="0"/>
                          <a:ea typeface="Times New Roman"/>
                          <a:cs typeface="Tahoma"/>
                        </a:rPr>
                        <a:t>7.	</a:t>
                      </a:r>
                      <a:r>
                        <a:rPr lang="id-ID" sz="1300" b="1" kern="1200" dirty="0" smtClean="0">
                          <a:latin typeface="Arial Narrow" pitchFamily="34" charset="0"/>
                          <a:ea typeface="Times New Roman"/>
                          <a:cs typeface="Tahoma"/>
                        </a:rPr>
                        <a:t>Meningkatnya </a:t>
                      </a:r>
                      <a:r>
                        <a:rPr lang="id-ID" sz="1300" b="1" kern="1200" dirty="0">
                          <a:latin typeface="Arial Narrow" pitchFamily="34" charset="0"/>
                          <a:ea typeface="Times New Roman"/>
                          <a:cs typeface="Tahoma"/>
                        </a:rPr>
                        <a:t>derajat kesehatan  masyarakat secara merata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layanan kesehatan dengan lebih menitikberatkan pada upaya promotif dan preventif 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73050" marR="0" lvl="0" indent="-27305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</a:t>
                      </a:r>
                      <a:r>
                        <a:rPr lang="id-ID" sz="1300" b="1" kern="12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emberdayaan masyarakat </a:t>
                      </a:r>
                      <a:r>
                        <a:rPr lang="en-US" sz="1300" b="1" kern="1200" dirty="0" err="1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dan</a:t>
                      </a:r>
                      <a:r>
                        <a:rPr lang="en-US" sz="1300" b="1" kern="12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 p</a:t>
                      </a:r>
                      <a:r>
                        <a:rPr lang="id-ID" sz="1300" b="1" kern="12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eningkatan upaya promosi kesehatan 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73050" marR="0" lvl="0" indent="-27305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Penguatan gerakan masyarakat, lembaga pemerintah dan swasta dalam peningkatan upaya kesehatan masyarakat 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73050" marR="0" lvl="0" indent="-27305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pelayanan dasar dan rujukan yang berkualitas 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73050" marR="0" lvl="0" indent="-27305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akreditasi rumah sakit daerah 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73050" marR="0" lvl="0" indent="-27305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perbaikan gizi masyarakat 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73050" marR="0" lvl="0" indent="-27305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 pelayanan kesehatan ibu dan anak 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73050" marR="0" lvl="0" indent="-27305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cakupan  akses, keterjangkauan dan mutu pelayanan kesehatan 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73050" marR="0" lvl="0" indent="-27305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akses dan mutu pelayanan kesehatan dan gizi dengan fokus utama pada 1000 hari kehidupan manusia 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73050" marR="0" lvl="0" indent="-27305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pencegahan  dan pengendalian penyakit menular terutama HIV dan </a:t>
                      </a:r>
                      <a:r>
                        <a:rPr lang="en-US" sz="1300" b="1" kern="1200" dirty="0" err="1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tubercolosis</a:t>
                      </a:r>
                      <a:r>
                        <a:rPr lang="id-ID" sz="1300" b="1" kern="12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 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73050" marR="0" lvl="0" indent="-27305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pemerataan dan kualitas kesehatan lingkungan 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73050" marR="0" lvl="0" indent="-27305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ketersediaan, keterjangkauan, pemeratan dan kualitas farmasi dan alat kesehatan 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73050" marR="0" lvl="0" indent="-27305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jumlah dan kualitas sumber daya kesehatan yang memiliki kompetensi dan terstandarisasi 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73050" marR="0" lvl="0" indent="-27305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kualitas pelayanan dan rehabilitasi gangguan kesehatan kejiwaan 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73050" marR="0" lvl="0" indent="-27305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kern="12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  efektifitas pembiayaan kesehatan 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73050" marR="0" lvl="0" indent="-27305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300" b="1" kern="1200" dirty="0" err="1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Peningkatan</a:t>
                      </a:r>
                      <a:r>
                        <a:rPr lang="en-US" sz="1300" b="1" kern="12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 </a:t>
                      </a:r>
                      <a:r>
                        <a:rPr lang="id-ID" sz="1300" b="1" kern="12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ketepatan sasaran pemberian jaminan kesehatan bagi masyarakat miskin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3038" marR="0" lvl="0" indent="-173038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Obat dan Perbekalan Kesehata</a:t>
                      </a: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n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173038" marR="0" lvl="0" indent="-173038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Upaya Kesehatan Masyarakat</a:t>
                      </a:r>
                      <a:endParaRPr lang="en-US" sz="1300" b="1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173038" marR="0" lvl="0" indent="-173038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Promosi Kesehatan dan Pemberdayaan Masyarakat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173038" marR="0" lvl="0" indent="-173038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Perbaikan Gizi Masyarakat</a:t>
                      </a:r>
                      <a:endParaRPr lang="en-US" sz="1300" b="1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173038" marR="0" lvl="0" indent="-173038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Pengembangan Lingkungan Sehat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173038" marR="0" lvl="0" indent="-173038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Pencegahan dan Penanggulangan Penyakit Menular/Tidak Menular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173038" marR="0" lvl="0" indent="-173038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Tahoma"/>
                        <a:buAutoNum type="arabicPeriod" startAt="7"/>
                      </a:pPr>
                      <a:r>
                        <a:rPr lang="id-ID" sz="13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Pemeliharaan Sarana dan Prasarana Rumah Sakit/Rumah Sakit Jiwa/Rumah Sakit Paru-paru/Rumah Sakit Mata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173038" marR="0" lvl="0" indent="-173038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Tahoma"/>
                        <a:buAutoNum type="arabicPeriod" startAt="7"/>
                      </a:pPr>
                      <a:r>
                        <a:rPr lang="en-US" sz="1300" b="1" dirty="0" err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Pengadaan</a:t>
                      </a: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 </a:t>
                      </a:r>
                      <a:r>
                        <a:rPr lang="id-ID" sz="13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Sarana dan Prasarana Rumah Sakit/Rumah Sakit Jiwa/Rumah Sakit Paru-paru/Rumah Sakit Mata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173038" marR="0" lvl="0" indent="-173038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Tahoma"/>
                        <a:buAutoNum type="arabicPeriod" startAt="7"/>
                      </a:pPr>
                      <a:r>
                        <a:rPr lang="id-ID" sz="13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Peningkatan Sumber Daya Kesehatan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173038" marR="0" lvl="0" indent="-173038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Tahoma"/>
                        <a:buAutoNum type="arabicPeriod" startAt="7"/>
                      </a:pPr>
                      <a:r>
                        <a:rPr lang="id-ID" sz="13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Kebijakan dan Manajemen Pembangunan Kesehatan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173038" marR="0" lvl="0" indent="-173038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Tahoma"/>
                        <a:buAutoNum type="arabicPeriod" startAt="7"/>
                      </a:pPr>
                      <a:r>
                        <a:rPr lang="id-ID" sz="13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Peningkatan Pelayanan BLUD RSUD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id-ID" sz="1300" b="1" dirty="0">
                          <a:latin typeface="Arial Narrow" pitchFamily="34" charset="0"/>
                          <a:ea typeface="Times New Roman"/>
                          <a:cs typeface="Tahoma"/>
                        </a:rPr>
                        <a:t>Kesehatan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300" b="1" dirty="0" smtClean="0">
                        <a:latin typeface="Arial Narrow" pitchFamily="34" charset="0"/>
                        <a:ea typeface="Times New Roman"/>
                        <a:cs typeface="Tahoma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id-ID" sz="1300" b="1" dirty="0" smtClean="0">
                          <a:latin typeface="Arial Narrow" pitchFamily="34" charset="0"/>
                          <a:ea typeface="Times New Roman"/>
                          <a:cs typeface="Tahoma"/>
                        </a:rPr>
                        <a:t>Kesehatan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300" b="1" dirty="0" smtClean="0">
                        <a:latin typeface="Arial Narrow" pitchFamily="34" charset="0"/>
                        <a:ea typeface="Times New Roman"/>
                        <a:cs typeface="Tahoma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id-ID" sz="1300" b="1" dirty="0" smtClean="0">
                          <a:latin typeface="Arial Narrow" pitchFamily="34" charset="0"/>
                          <a:ea typeface="Times New Roman"/>
                          <a:cs typeface="Tahoma"/>
                        </a:rPr>
                        <a:t>Kesehatan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300" b="1" dirty="0" smtClean="0">
                        <a:latin typeface="Arial Narrow" pitchFamily="34" charset="0"/>
                        <a:ea typeface="Times New Roman"/>
                        <a:cs typeface="Tahoma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id-ID" sz="1300" b="1" dirty="0" smtClean="0">
                          <a:latin typeface="Arial Narrow" pitchFamily="34" charset="0"/>
                          <a:ea typeface="Times New Roman"/>
                          <a:cs typeface="Tahoma"/>
                        </a:rPr>
                        <a:t>Kesehatan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300" b="1" dirty="0" err="1" smtClean="0">
                          <a:latin typeface="Arial Narrow" pitchFamily="34" charset="0"/>
                          <a:ea typeface="Times New Roman"/>
                          <a:cs typeface="Tahoma"/>
                        </a:rPr>
                        <a:t>Kesehatan</a:t>
                      </a:r>
                      <a:endParaRPr lang="en-US" sz="1300" b="1" dirty="0" smtClean="0">
                        <a:latin typeface="Arial Narrow" pitchFamily="34" charset="0"/>
                        <a:ea typeface="Times New Roman"/>
                        <a:cs typeface="Tahoma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300" b="1" dirty="0" smtClean="0">
                        <a:latin typeface="Arial Narrow" pitchFamily="34" charset="0"/>
                        <a:ea typeface="Times New Roman"/>
                        <a:cs typeface="Tahoma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id-ID" sz="1300" b="1" dirty="0" smtClean="0">
                          <a:latin typeface="Arial Narrow" pitchFamily="34" charset="0"/>
                          <a:ea typeface="Times New Roman"/>
                          <a:cs typeface="Tahoma"/>
                        </a:rPr>
                        <a:t>Kesehatan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300" b="1" dirty="0" smtClean="0">
                        <a:latin typeface="Arial Narrow" pitchFamily="34" charset="0"/>
                        <a:ea typeface="Times New Roman"/>
                        <a:cs typeface="Tahoma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300" b="1" dirty="0" smtClean="0">
                        <a:latin typeface="Arial Narrow" pitchFamily="34" charset="0"/>
                        <a:ea typeface="Times New Roman"/>
                        <a:cs typeface="Tahoma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id-ID" sz="1300" b="1" dirty="0" smtClean="0">
                          <a:latin typeface="Arial Narrow" pitchFamily="34" charset="0"/>
                          <a:ea typeface="Times New Roman"/>
                          <a:cs typeface="Tahoma"/>
                        </a:rPr>
                        <a:t>Kesehatan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300" b="1" dirty="0" smtClean="0">
                        <a:latin typeface="Arial Narrow" pitchFamily="34" charset="0"/>
                        <a:ea typeface="Times New Roman"/>
                        <a:cs typeface="Tahoma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300" b="1" dirty="0" smtClean="0">
                        <a:latin typeface="Arial Narrow" pitchFamily="34" charset="0"/>
                        <a:ea typeface="Times New Roman"/>
                        <a:cs typeface="Tahoma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300" b="1" dirty="0" smtClean="0">
                        <a:latin typeface="Arial Narrow" pitchFamily="34" charset="0"/>
                        <a:ea typeface="Times New Roman"/>
                        <a:cs typeface="Tahoma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300" b="1" dirty="0" smtClean="0">
                        <a:latin typeface="Arial Narrow" pitchFamily="34" charset="0"/>
                        <a:ea typeface="Times New Roman"/>
                        <a:cs typeface="Tahoma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id-ID" sz="1300" b="1" dirty="0" smtClean="0">
                          <a:latin typeface="Arial Narrow" pitchFamily="34" charset="0"/>
                          <a:ea typeface="Times New Roman"/>
                          <a:cs typeface="Tahoma"/>
                        </a:rPr>
                        <a:t>Kesehatan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300" b="1" dirty="0" smtClean="0">
                        <a:latin typeface="Arial Narrow" pitchFamily="34" charset="0"/>
                        <a:ea typeface="Times New Roman"/>
                        <a:cs typeface="Tahoma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300" b="1" dirty="0" smtClean="0">
                        <a:latin typeface="Arial Narrow" pitchFamily="34" charset="0"/>
                        <a:ea typeface="Times New Roman"/>
                        <a:cs typeface="Tahoma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300" b="1" dirty="0" smtClean="0">
                        <a:latin typeface="Arial Narrow" pitchFamily="34" charset="0"/>
                        <a:ea typeface="Times New Roman"/>
                        <a:cs typeface="Tahoma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300" b="1" dirty="0" smtClean="0">
                        <a:latin typeface="Arial Narrow" pitchFamily="34" charset="0"/>
                        <a:ea typeface="Times New Roman"/>
                        <a:cs typeface="Tahoma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id-ID" sz="1300" b="1" dirty="0" smtClean="0">
                          <a:latin typeface="Arial Narrow" pitchFamily="34" charset="0"/>
                          <a:ea typeface="Times New Roman"/>
                          <a:cs typeface="Tahoma"/>
                        </a:rPr>
                        <a:t>Kesehatan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300" b="1" dirty="0" smtClean="0">
                        <a:latin typeface="Arial Narrow" pitchFamily="34" charset="0"/>
                        <a:ea typeface="Times New Roman"/>
                        <a:cs typeface="Tahoma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id-ID" sz="1300" b="1" dirty="0" smtClean="0">
                          <a:latin typeface="Arial Narrow" pitchFamily="34" charset="0"/>
                          <a:ea typeface="Times New Roman"/>
                          <a:cs typeface="Tahoma"/>
                        </a:rPr>
                        <a:t>Kesehatan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300" b="1" dirty="0" smtClean="0">
                        <a:latin typeface="Arial Narrow" pitchFamily="34" charset="0"/>
                        <a:ea typeface="Times New Roman"/>
                        <a:cs typeface="Tahoma"/>
                      </a:endParaRPr>
                    </a:p>
                    <a:p>
                      <a:pPr marL="228600" marR="0" indent="-22860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id-ID" sz="1300" b="1" dirty="0" smtClean="0">
                          <a:latin typeface="Arial Narrow" pitchFamily="34" charset="0"/>
                          <a:ea typeface="Times New Roman"/>
                          <a:cs typeface="Tahoma"/>
                        </a:rPr>
                        <a:t>Kesehatan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indent="-177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dirty="0">
                          <a:latin typeface="Arial Narrow" pitchFamily="34" charset="0"/>
                          <a:ea typeface="Times New Roman"/>
                          <a:cs typeface="Tahoma"/>
                        </a:rPr>
                        <a:t>Dinkes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177800" marR="0" indent="-177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id-ID" sz="1300" b="1" dirty="0" smtClean="0">
                          <a:latin typeface="Arial Narrow" pitchFamily="34" charset="0"/>
                          <a:ea typeface="Times New Roman"/>
                          <a:cs typeface="Tahoma"/>
                        </a:rPr>
                        <a:t>RSAM</a:t>
                      </a:r>
                      <a:r>
                        <a:rPr lang="id-ID" sz="1300" b="1" dirty="0">
                          <a:latin typeface="Arial Narrow" pitchFamily="34" charset="0"/>
                          <a:ea typeface="Times New Roman"/>
                          <a:cs typeface="Tahoma"/>
                        </a:rPr>
                        <a:t>, RSJ HB Saanin, RSUD Solok, RSUD Pariaman, RS </a:t>
                      </a:r>
                      <a:r>
                        <a:rPr lang="id-ID" sz="1300" b="1" dirty="0" smtClean="0">
                          <a:latin typeface="Arial Narrow" pitchFamily="34" charset="0"/>
                          <a:ea typeface="Times New Roman"/>
                          <a:cs typeface="Tahoma"/>
                        </a:rPr>
                        <a:t>Paru</a:t>
                      </a:r>
                      <a:endParaRPr lang="en-US" sz="13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4"/>
          <p:cNvSpPr txBox="1">
            <a:spLocks/>
          </p:cNvSpPr>
          <p:nvPr/>
        </p:nvSpPr>
        <p:spPr>
          <a:xfrm>
            <a:off x="6876256" y="6420678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AC2F0B-6049-468F-942A-4C3E9A94FB95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8131" y="1130038"/>
          <a:ext cx="8751589" cy="3412571"/>
        </p:xfrm>
        <a:graphic>
          <a:graphicData uri="http://schemas.openxmlformats.org/drawingml/2006/table">
            <a:tbl>
              <a:tblPr/>
              <a:tblGrid>
                <a:gridCol w="2179292"/>
                <a:gridCol w="2287502"/>
                <a:gridCol w="871484"/>
                <a:gridCol w="1016731"/>
                <a:gridCol w="1161978"/>
                <a:gridCol w="1234602"/>
              </a:tblGrid>
              <a:tr h="368882">
                <a:tc gridSpan="6">
                  <a:txBody>
                    <a:bodyPr/>
                    <a:lstStyle/>
                    <a:p>
                      <a:pPr marL="1077913" marR="0" indent="-1077913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4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Tujuan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</a:t>
                      </a:r>
                      <a:r>
                        <a:rPr lang="id-ID" sz="14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:	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Meningkatkan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Produksi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dan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Ketahanan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 P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angan,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P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engembangan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A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gribisnis dan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M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eningkat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k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an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K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esejahteraan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P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etani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Arial Black" pitchFamily="34" charset="0"/>
                        <a:ea typeface="Times New Roman"/>
                      </a:endParaRPr>
                    </a:p>
                  </a:txBody>
                  <a:tcPr marL="22252" marR="11321" marT="585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931" marR="109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</a:tr>
              <a:tr h="30712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SASARAN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22252" marR="11321" marT="585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300" b="1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INDIKATOR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931" marR="109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Satuan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Kondisi</a:t>
                      </a: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awal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Capaian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Kinerja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2016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2021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marL="180975" indent="-180975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1.	</a:t>
                      </a:r>
                      <a:r>
                        <a:rPr lang="id-ID" sz="14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Meningkat </a:t>
                      </a:r>
                      <a:r>
                        <a:rPr lang="id-ID" sz="1400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nya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ketahanan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400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dan keragaman konsumsi pangan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</a:rPr>
                        <a:t>Skor pola pangan harapan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</a:rPr>
                        <a:t>(</a:t>
                      </a:r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</a:rPr>
                        <a:t>IKU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</a:rPr>
                        <a:t>)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</a:rPr>
                        <a:t>%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</a:rPr>
                        <a:t>84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</a:rPr>
                        <a:t>87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</a:rPr>
                        <a:t>BKP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28572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lvl="0" indent="-180975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80975" algn="l"/>
                        </a:tabLs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Persentasi Peningkatan Produksi: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</a:rPr>
                        <a:t>(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</a:rPr>
                        <a:t>IKU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450850" lvl="0" indent="-269875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Padi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450850" lvl="0" indent="-269875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Jagung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450850" lvl="0" indent="-269875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Cabe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450850" lvl="0" indent="-269875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Daging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450850" lvl="0" indent="-269875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Telur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L="450850" lvl="0" indent="-269875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Ikan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%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%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%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%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%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%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3,75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6,36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9,18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1,2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0,69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12,33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17,72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31,33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16,11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2,11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2,04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16,28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Pertanian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, 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Peternakan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Perikanan  Perkebunan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60293">
                <a:tc>
                  <a:txBody>
                    <a:bodyPr/>
                    <a:lstStyle/>
                    <a:p>
                      <a:pPr marL="180975" indent="-180975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2.	</a:t>
                      </a:r>
                      <a:r>
                        <a:rPr lang="id-ID" sz="140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Meningkat </a:t>
                      </a:r>
                      <a:r>
                        <a:rPr lang="id-ID" sz="1400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nya  usaha pertanian dengan sistem agribisnis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975" lvl="0" indent="-180975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P</a:t>
                      </a: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eningkatan kawasan sentra produksi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Kawasan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133</a:t>
                      </a:r>
                    </a:p>
                  </a:txBody>
                  <a:tcPr marL="36000" marR="36000" marT="1800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166</a:t>
                      </a:r>
                    </a:p>
                  </a:txBody>
                  <a:tcPr marL="36000" marR="36000" marT="1800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Pertanian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Peternakan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Perikanan  Perkebunan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2844" y="167164"/>
            <a:ext cx="8786874" cy="88178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081088" indent="-1081088">
              <a:lnSpc>
                <a:spcPct val="90000"/>
              </a:lnSpc>
              <a:spcAft>
                <a:spcPts val="0"/>
              </a:spcAft>
            </a:pPr>
            <a:r>
              <a:rPr lang="it-IT" sz="19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cs typeface="Arial" pitchFamily="34" charset="0"/>
              </a:rPr>
              <a:t> Misi 4 : 	</a:t>
            </a:r>
            <a:r>
              <a:rPr lang="en-US" sz="19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Meningkatkan</a:t>
            </a:r>
            <a:r>
              <a:rPr lang="en-US" sz="19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9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ekonomi</a:t>
            </a:r>
            <a:r>
              <a:rPr lang="en-US" sz="19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9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masyarakat</a:t>
            </a:r>
            <a:r>
              <a:rPr lang="en-US" sz="19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9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berbasis</a:t>
            </a:r>
            <a:r>
              <a:rPr lang="en-US" sz="19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9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kerakyatan</a:t>
            </a:r>
            <a:r>
              <a:rPr lang="en-US" sz="19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 yang </a:t>
            </a:r>
            <a:r>
              <a:rPr lang="en-US" sz="19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tangguh</a:t>
            </a:r>
            <a:r>
              <a:rPr lang="en-US" sz="19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US" sz="19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produktif</a:t>
            </a:r>
            <a:r>
              <a:rPr lang="en-US" sz="19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US" sz="19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dan</a:t>
            </a:r>
            <a:r>
              <a:rPr lang="en-US" sz="19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9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berdaya</a:t>
            </a:r>
            <a:r>
              <a:rPr lang="en-US" sz="19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9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saingregional</a:t>
            </a:r>
            <a:r>
              <a:rPr lang="en-US" sz="19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9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dan</a:t>
            </a:r>
            <a:r>
              <a:rPr lang="en-US" sz="19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 global, </a:t>
            </a:r>
            <a:r>
              <a:rPr lang="en-US" sz="19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dengan</a:t>
            </a:r>
            <a:r>
              <a:rPr lang="en-US" sz="19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9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mengoptimalkan</a:t>
            </a:r>
            <a:r>
              <a:rPr lang="en-US" sz="19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9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pemanfaatan</a:t>
            </a:r>
            <a:r>
              <a:rPr lang="en-US" sz="19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9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potensi</a:t>
            </a:r>
            <a:r>
              <a:rPr lang="en-US" sz="19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9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sumberdaya</a:t>
            </a:r>
            <a:r>
              <a:rPr lang="en-US" sz="19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9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pembangunan</a:t>
            </a:r>
            <a:r>
              <a:rPr lang="en-US" sz="19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9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daerah</a:t>
            </a:r>
            <a:endParaRPr lang="en-US" sz="19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6493" y="4714884"/>
          <a:ext cx="8751589" cy="1857388"/>
        </p:xfrm>
        <a:graphic>
          <a:graphicData uri="http://schemas.openxmlformats.org/drawingml/2006/table">
            <a:tbl>
              <a:tblPr/>
              <a:tblGrid>
                <a:gridCol w="2200930"/>
                <a:gridCol w="2265864"/>
                <a:gridCol w="871484"/>
                <a:gridCol w="1016731"/>
                <a:gridCol w="1161978"/>
                <a:gridCol w="1234602"/>
              </a:tblGrid>
              <a:tr h="368882">
                <a:tc gridSpan="6">
                  <a:txBody>
                    <a:bodyPr/>
                    <a:lstStyle/>
                    <a:p>
                      <a:pPr marL="1077913" marR="0" indent="-1077913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4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Tujuan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3</a:t>
                      </a:r>
                      <a:r>
                        <a:rPr lang="id-ID" sz="14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:	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Meningkatkan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P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engelolaan dan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P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emanfaatan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S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umber daya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K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elautan dan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K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emaritiman secara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B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erkelanjutan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Arial Black" pitchFamily="34" charset="0"/>
                        <a:ea typeface="Times New Roman"/>
                      </a:endParaRPr>
                    </a:p>
                  </a:txBody>
                  <a:tcPr marL="22252" marR="11321" marT="585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931" marR="109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</a:tr>
              <a:tr h="13892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300" b="1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SASARAN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22252" marR="11321" marT="585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300" b="1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Arial"/>
                        </a:rPr>
                        <a:t>INDIKATOR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10931" marR="109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Satuan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Kondisi</a:t>
                      </a: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awal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Capaian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Kinerja</a:t>
                      </a:r>
                      <a:endParaRPr lang="en-US" sz="13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1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2016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Arial" pitchFamily="34" charset="0"/>
                        </a:rPr>
                        <a:t>2021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605" marR="256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ahoma"/>
                        </a:rPr>
                        <a:t>Meningkatnya pemanfaatan potensi sumberdaya kelautan dan kemaritiman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975" lvl="0" indent="-180975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80975" algn="l"/>
                        </a:tabLs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Persentase Peningkatan produksi perikanan budidaya laut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%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1,21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1,40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Perikanan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7199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lvl="0" indent="-180975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2.	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Persentase </a:t>
                      </a: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Peningkatan produksi perikanan tangkap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%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6,10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8,80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</a:rPr>
                        <a:t>Perikanan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36000" marT="1800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Slide Number Placeholder 4"/>
          <p:cNvSpPr txBox="1">
            <a:spLocks/>
          </p:cNvSpPr>
          <p:nvPr/>
        </p:nvSpPr>
        <p:spPr>
          <a:xfrm>
            <a:off x="6804248" y="6370442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>
            <a:spLocks noChangeArrowheads="1"/>
          </p:cNvSpPr>
          <p:nvPr/>
        </p:nvSpPr>
        <p:spPr bwMode="gray">
          <a:xfrm>
            <a:off x="1390091" y="2801047"/>
            <a:ext cx="6675086" cy="1128019"/>
          </a:xfrm>
          <a:prstGeom prst="roundRect">
            <a:avLst>
              <a:gd name="adj" fmla="val 50000"/>
            </a:avLst>
          </a:prstGeom>
          <a:solidFill>
            <a:srgbClr val="B4FFFF"/>
          </a:solidFill>
          <a:ln w="9525" algn="ctr">
            <a:solidFill>
              <a:srgbClr val="00CCFF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CCFF">
                <a:alpha val="4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d-ID">
              <a:solidFill>
                <a:srgbClr val="5F5F5F"/>
              </a:solidFill>
              <a:latin typeface="Arial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42976" y="2996983"/>
            <a:ext cx="66437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31825" indent="-631825" algn="ctr">
              <a:spcBef>
                <a:spcPts val="0"/>
              </a:spcBef>
              <a:defRPr/>
            </a:pPr>
            <a:r>
              <a:rPr lang="en-US" altLang="ja-JP" sz="3600" dirty="0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1.	</a:t>
            </a:r>
            <a:r>
              <a:rPr lang="en-US" altLang="ja-JP" sz="3600" dirty="0" err="1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Kondisi</a:t>
            </a:r>
            <a:r>
              <a:rPr lang="en-US" altLang="ja-JP" sz="3600" dirty="0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 </a:t>
            </a:r>
            <a:r>
              <a:rPr lang="en-US" altLang="ja-JP" sz="3600" dirty="0" err="1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Umum</a:t>
            </a:r>
            <a:endParaRPr lang="id-ID" altLang="ja-JP" sz="3600" dirty="0" smtClean="0">
              <a:ln w="3175">
                <a:solidFill>
                  <a:srgbClr val="000000"/>
                </a:solidFill>
                <a:prstDash val="solid"/>
                <a:miter lim="800000"/>
              </a:ln>
              <a:solidFill>
                <a:srgbClr val="CC0000"/>
              </a:solidFill>
              <a:effectLst>
                <a:glow rad="101600">
                  <a:srgbClr val="FFFFFF"/>
                </a:glow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A2EA2-1B13-4C61-8D00-7EB452EEC8F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796118" y="6215065"/>
            <a:ext cx="2133600" cy="365125"/>
          </a:xfrm>
        </p:spPr>
        <p:txBody>
          <a:bodyPr/>
          <a:lstStyle/>
          <a:p>
            <a:pPr algn="r">
              <a:defRPr/>
            </a:pPr>
            <a:fld id="{1EDE5EBF-0D34-4A53-B0B9-3B0728506CA4}" type="slidenum">
              <a:rPr lang="en-US" smtClean="0">
                <a:solidFill>
                  <a:schemeClr val="tx1"/>
                </a:solidFill>
              </a:rPr>
              <a:pPr algn="r">
                <a:defRPr/>
              </a:pPr>
              <a:t>40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85720" y="1142984"/>
          <a:ext cx="8715436" cy="5060797"/>
        </p:xfrm>
        <a:graphic>
          <a:graphicData uri="http://schemas.openxmlformats.org/drawingml/2006/table">
            <a:tbl>
              <a:tblPr/>
              <a:tblGrid>
                <a:gridCol w="427347"/>
                <a:gridCol w="2644487"/>
                <a:gridCol w="1091479"/>
                <a:gridCol w="879051"/>
                <a:gridCol w="879051"/>
                <a:gridCol w="936633"/>
                <a:gridCol w="928694"/>
                <a:gridCol w="928694"/>
              </a:tblGrid>
              <a:tr h="13373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kern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INDIKATOR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TARGET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</a:tr>
              <a:tr h="1337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2016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2017</a:t>
                      </a: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2018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2019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2020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2021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</a:tr>
              <a:tr h="133730">
                <a:tc gridSpan="8">
                  <a:txBody>
                    <a:bodyPr/>
                    <a:lstStyle/>
                    <a:p>
                      <a:pPr marL="723900" marR="0" indent="-72390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b="1" dirty="0" smtClean="0">
                          <a:ea typeface="Calibri"/>
                          <a:cs typeface="Arial" pitchFamily="34" charset="0"/>
                        </a:rPr>
                        <a:t>Misi 3:	Meningkatkan Sumberdaya Manusia Yang Cerdas, Sehat, Beriman, Berkarakter Dan Berkualitas Tinggi</a:t>
                      </a:r>
                      <a:endParaRPr lang="en-US" sz="1200" dirty="0" smtClean="0"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413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</a:tr>
              <a:tr h="1337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413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Indek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pembangunan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manusia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70,60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71,22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71,84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72,46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73,08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73,70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37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</a:t>
                      </a: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413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kern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Harapan lama sekolah 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13,94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14,17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14,40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14,63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14,86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15,09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37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413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kern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Rata-rata lama sekolah, 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8,46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8,50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8,54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8,58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8,62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8,66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37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spc="5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</a:t>
                      </a: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413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kern="1200" spc="5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APM </a:t>
                      </a:r>
                      <a:r>
                        <a:rPr lang="en-US" sz="1200" kern="1200" spc="5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SMA/SMK/MA/SMALB</a:t>
                      </a:r>
                      <a:r>
                        <a:rPr lang="en-US" sz="1200" kern="1200" spc="5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 </a:t>
                      </a:r>
                      <a:r>
                        <a:rPr lang="en-US" sz="1200" kern="1200" spc="5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Paket</a:t>
                      </a:r>
                      <a:r>
                        <a:rPr lang="en-US" sz="1200" kern="1200" spc="5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C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73,15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73,20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73,25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73,25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73,30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73,35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37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spc="5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</a:t>
                      </a: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413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kern="1200" spc="5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Angka Putus SMA</a:t>
                      </a:r>
                      <a:r>
                        <a:rPr lang="en-US" sz="1200" kern="1200" spc="5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/SMK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0,83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0,78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0,73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0,68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0,63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0,58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86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spc="5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</a:t>
                      </a: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413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kern="1200" spc="5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Angka kelulusan SMA 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97,21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97,35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97,42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97,57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98,25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99,15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17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spc="5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</a:t>
                      </a: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413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kern="1200" spc="5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Angka kelulusan SMK 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97,12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97,30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97,35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97,52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98,15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99,12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37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5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8.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413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kern="1200" spc="5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Angka  harapan hidup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68,79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68,92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69,05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69,1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69,31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69,44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3730">
                <a:tc>
                  <a:txBody>
                    <a:bodyPr/>
                    <a:lstStyle/>
                    <a:p>
                      <a:pPr marL="0" marR="0" algn="ctr" ea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9.</a:t>
                      </a:r>
                    </a:p>
                  </a:txBody>
                  <a:tcPr marL="16959" marR="16959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4130" marR="0" ea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LPP (</a:t>
                      </a:r>
                      <a:r>
                        <a:rPr lang="id-ID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Laju Pertumbuhan Penduduk</a:t>
                      </a: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)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1,22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1,18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1,14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1,10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1,06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1,02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37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spc="5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</a:t>
                      </a: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413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kern="1200" spc="5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Indeks Pembangunan Gender (IPG) </a:t>
                      </a: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94,68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94,76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94,84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94,92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95,00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95,08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37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spc="5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413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kern="1200" spc="5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Indeks Pemberdayaan Gender (IDG) 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62,02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62,10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62,18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62,26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62,34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62,42</a:t>
                      </a: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0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4130" marR="0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id-ID"/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id-ID" dirty="0"/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id-ID" dirty="0"/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0731">
                <a:tc gridSpan="8">
                  <a:txBody>
                    <a:bodyPr/>
                    <a:lstStyle/>
                    <a:p>
                      <a:pPr marL="723900" marR="0" indent="-723900" algn="l" defTabSz="91440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b="1" dirty="0" smtClean="0"/>
                        <a:t>Misi</a:t>
                      </a:r>
                      <a:r>
                        <a:rPr lang="en-US" sz="1200" b="1" dirty="0" smtClean="0"/>
                        <a:t> 4 :	</a:t>
                      </a:r>
                      <a:r>
                        <a:rPr lang="en-US" sz="1200" b="1" dirty="0" err="1" smtClean="0"/>
                        <a:t>Meningkatkan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ekonomi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masyarakat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berbasis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kerakyatan</a:t>
                      </a:r>
                      <a:r>
                        <a:rPr lang="en-US" sz="1200" b="1" dirty="0" smtClean="0"/>
                        <a:t> yang </a:t>
                      </a:r>
                      <a:r>
                        <a:rPr lang="en-US" sz="1200" b="1" dirty="0" err="1" smtClean="0"/>
                        <a:t>tangguh</a:t>
                      </a:r>
                      <a:r>
                        <a:rPr lang="en-US" sz="1200" b="1" dirty="0" smtClean="0"/>
                        <a:t>, </a:t>
                      </a:r>
                      <a:r>
                        <a:rPr lang="en-US" sz="1200" b="1" dirty="0" err="1" smtClean="0"/>
                        <a:t>produktif</a:t>
                      </a:r>
                      <a:r>
                        <a:rPr lang="en-US" sz="1200" b="1" dirty="0" smtClean="0"/>
                        <a:t>, </a:t>
                      </a:r>
                      <a:r>
                        <a:rPr lang="en-US" sz="1200" b="1" dirty="0" err="1" smtClean="0"/>
                        <a:t>dan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berdaya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saingregional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dan</a:t>
                      </a:r>
                      <a:r>
                        <a:rPr lang="en-US" sz="1200" b="1" dirty="0" smtClean="0"/>
                        <a:t> global, </a:t>
                      </a:r>
                      <a:r>
                        <a:rPr lang="en-US" sz="1200" b="1" dirty="0" err="1" smtClean="0"/>
                        <a:t>dengan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mengoptimalkan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pemanfaatan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potensi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sumberdaya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pembangunan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daerah</a:t>
                      </a:r>
                      <a:endParaRPr lang="id-ID" sz="1200" dirty="0" smtClean="0"/>
                    </a:p>
                  </a:txBody>
                  <a:tcPr marL="16959" marR="16959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413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6959" marR="1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</a:tr>
              <a:tr h="1337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6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Produksi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komoditi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utama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ahoma"/>
                        </a:rPr>
                        <a:t> (ton):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d-ID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d-ID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d-ID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37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0975" lvl="0" indent="-18097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a.	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Padi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2.650.000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2.700.000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2.750.000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2.800.000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2.850.000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3.000.000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37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0975" lvl="0" indent="-18097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b.	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Jagung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650.000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700.000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750.000</a:t>
                      </a:r>
                      <a:endParaRPr lang="en-US" sz="140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800.000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850.000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900.000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37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0975" lvl="0" indent="-18097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c.	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Daging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64.341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65.301</a:t>
                      </a:r>
                      <a:endParaRPr lang="en-US" sz="140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66.354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67.509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68.766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70.223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37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0975" lvl="0" indent="-18097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d.	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Telur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78.563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79.320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80.220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81.298</a:t>
                      </a:r>
                      <a:endParaRPr lang="en-US" sz="140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82.612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84.297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37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0975" lvl="0" indent="-18097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e.	</a:t>
                      </a:r>
                      <a:r>
                        <a:rPr lang="id-ID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Ikan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536.199,</a:t>
                      </a: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9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5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574.67</a:t>
                      </a:r>
                      <a:r>
                        <a:rPr lang="id-ID" sz="140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1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,</a:t>
                      </a:r>
                      <a:r>
                        <a:rPr lang="id-ID" sz="140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5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9</a:t>
                      </a:r>
                      <a:endParaRPr lang="en-US" sz="140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6</a:t>
                      </a: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17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.</a:t>
                      </a: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352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,2</a:t>
                      </a: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7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6</a:t>
                      </a: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65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.</a:t>
                      </a: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374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,</a:t>
                      </a: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55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7</a:t>
                      </a: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19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.</a:t>
                      </a: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696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,4</a:t>
                      </a: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6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78</a:t>
                      </a: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1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.</a:t>
                      </a:r>
                      <a:r>
                        <a:rPr lang="id-ID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ahoma"/>
                        </a:rPr>
                        <a:t>875,27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28597" y="154727"/>
            <a:ext cx="8286808" cy="771547"/>
            <a:chOff x="1344" y="1680"/>
            <a:chExt cx="2928" cy="448"/>
          </a:xfrm>
        </p:grpSpPr>
        <p:sp>
          <p:nvSpPr>
            <p:cNvPr id="11" name="Freeform 11"/>
            <p:cNvSpPr>
              <a:spLocks/>
            </p:cNvSpPr>
            <p:nvPr/>
          </p:nvSpPr>
          <p:spPr bwMode="gray">
            <a:xfrm>
              <a:off x="1440" y="1938"/>
              <a:ext cx="2736" cy="190"/>
            </a:xfrm>
            <a:custGeom>
              <a:avLst/>
              <a:gdLst>
                <a:gd name="T0" fmla="*/ 2147483647 w 1120"/>
                <a:gd name="T1" fmla="*/ 2 h 252"/>
                <a:gd name="T2" fmla="*/ 2147483647 w 1120"/>
                <a:gd name="T3" fmla="*/ 2 h 252"/>
                <a:gd name="T4" fmla="*/ 2147483647 w 1120"/>
                <a:gd name="T5" fmla="*/ 2 h 252"/>
                <a:gd name="T6" fmla="*/ 2147483647 w 1120"/>
                <a:gd name="T7" fmla="*/ 2 h 252"/>
                <a:gd name="T8" fmla="*/ 2147483647 w 1120"/>
                <a:gd name="T9" fmla="*/ 2 h 252"/>
                <a:gd name="T10" fmla="*/ 2147483647 w 1120"/>
                <a:gd name="T11" fmla="*/ 2 h 252"/>
                <a:gd name="T12" fmla="*/ 2147483647 w 1120"/>
                <a:gd name="T13" fmla="*/ 2 h 252"/>
                <a:gd name="T14" fmla="*/ 2147483647 w 1120"/>
                <a:gd name="T15" fmla="*/ 2 h 252"/>
                <a:gd name="T16" fmla="*/ 2147483647 w 1120"/>
                <a:gd name="T17" fmla="*/ 2 h 252"/>
                <a:gd name="T18" fmla="*/ 2147483647 w 1120"/>
                <a:gd name="T19" fmla="*/ 2 h 252"/>
                <a:gd name="T20" fmla="*/ 2147483647 w 1120"/>
                <a:gd name="T21" fmla="*/ 2 h 252"/>
                <a:gd name="T22" fmla="*/ 2147483647 w 1120"/>
                <a:gd name="T23" fmla="*/ 2 h 252"/>
                <a:gd name="T24" fmla="*/ 2147483647 w 1120"/>
                <a:gd name="T25" fmla="*/ 2 h 252"/>
                <a:gd name="T26" fmla="*/ 2147483647 w 1120"/>
                <a:gd name="T27" fmla="*/ 2 h 252"/>
                <a:gd name="T28" fmla="*/ 2147483647 w 1120"/>
                <a:gd name="T29" fmla="*/ 2 h 252"/>
                <a:gd name="T30" fmla="*/ 2147483647 w 1120"/>
                <a:gd name="T31" fmla="*/ 2 h 252"/>
                <a:gd name="T32" fmla="*/ 2147483647 w 1120"/>
                <a:gd name="T33" fmla="*/ 2 h 252"/>
                <a:gd name="T34" fmla="*/ 2147483647 w 1120"/>
                <a:gd name="T35" fmla="*/ 2 h 252"/>
                <a:gd name="T36" fmla="*/ 2147483647 w 1120"/>
                <a:gd name="T37" fmla="*/ 2 h 252"/>
                <a:gd name="T38" fmla="*/ 2147483647 w 1120"/>
                <a:gd name="T39" fmla="*/ 2 h 252"/>
                <a:gd name="T40" fmla="*/ 2147483647 w 1120"/>
                <a:gd name="T41" fmla="*/ 2 h 252"/>
                <a:gd name="T42" fmla="*/ 2147483647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2147483647 w 1120"/>
                <a:gd name="T49" fmla="*/ 0 h 252"/>
                <a:gd name="T50" fmla="*/ 2147483647 w 1120"/>
                <a:gd name="T51" fmla="*/ 2 h 252"/>
                <a:gd name="T52" fmla="*/ 2147483647 w 1120"/>
                <a:gd name="T53" fmla="*/ 2 h 252"/>
                <a:gd name="T54" fmla="*/ 2147483647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80808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gray">
            <a:xfrm>
              <a:off x="1344" y="1680"/>
              <a:ext cx="2928" cy="393"/>
            </a:xfrm>
            <a:prstGeom prst="rect">
              <a:avLst/>
            </a:prstGeom>
            <a:gradFill rotWithShape="1">
              <a:gsLst>
                <a:gs pos="0">
                  <a:srgbClr val="F7F4DD"/>
                </a:gs>
                <a:gs pos="100000">
                  <a:srgbClr val="DACB5E"/>
                </a:gs>
              </a:gsLst>
              <a:lin ang="2700000" scaled="1"/>
            </a:gradFill>
            <a:ln w="9525" algn="ctr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d-ID">
                <a:solidFill>
                  <a:srgbClr val="5F5F5F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28597" y="199026"/>
            <a:ext cx="82868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 Black" pitchFamily="34" charset="0"/>
              </a:rPr>
              <a:t>INDIKATOR KINERJA UTAMA PROVINSI SUMATERA BARAT</a:t>
            </a:r>
          </a:p>
          <a:p>
            <a:pPr algn="ctr"/>
            <a:r>
              <a:rPr lang="en-US" b="1" dirty="0" smtClean="0">
                <a:latin typeface="Arial Black" pitchFamily="34" charset="0"/>
              </a:rPr>
              <a:t>TAHUN 2016-2021</a:t>
            </a:r>
            <a:endParaRPr lang="en-US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78468" y="442872"/>
            <a:ext cx="8751249" cy="961368"/>
            <a:chOff x="1344" y="1680"/>
            <a:chExt cx="2928" cy="471"/>
          </a:xfrm>
        </p:grpSpPr>
        <p:sp>
          <p:nvSpPr>
            <p:cNvPr id="7" name="Freeform 11"/>
            <p:cNvSpPr>
              <a:spLocks/>
            </p:cNvSpPr>
            <p:nvPr/>
          </p:nvSpPr>
          <p:spPr bwMode="gray">
            <a:xfrm>
              <a:off x="1424" y="1926"/>
              <a:ext cx="2796" cy="225"/>
            </a:xfrm>
            <a:custGeom>
              <a:avLst/>
              <a:gdLst>
                <a:gd name="T0" fmla="*/ 2147483647 w 1120"/>
                <a:gd name="T1" fmla="*/ 2 h 252"/>
                <a:gd name="T2" fmla="*/ 2147483647 w 1120"/>
                <a:gd name="T3" fmla="*/ 2 h 252"/>
                <a:gd name="T4" fmla="*/ 2147483647 w 1120"/>
                <a:gd name="T5" fmla="*/ 2 h 252"/>
                <a:gd name="T6" fmla="*/ 2147483647 w 1120"/>
                <a:gd name="T7" fmla="*/ 2 h 252"/>
                <a:gd name="T8" fmla="*/ 2147483647 w 1120"/>
                <a:gd name="T9" fmla="*/ 2 h 252"/>
                <a:gd name="T10" fmla="*/ 2147483647 w 1120"/>
                <a:gd name="T11" fmla="*/ 2 h 252"/>
                <a:gd name="T12" fmla="*/ 2147483647 w 1120"/>
                <a:gd name="T13" fmla="*/ 2 h 252"/>
                <a:gd name="T14" fmla="*/ 2147483647 w 1120"/>
                <a:gd name="T15" fmla="*/ 2 h 252"/>
                <a:gd name="T16" fmla="*/ 2147483647 w 1120"/>
                <a:gd name="T17" fmla="*/ 2 h 252"/>
                <a:gd name="T18" fmla="*/ 2147483647 w 1120"/>
                <a:gd name="T19" fmla="*/ 2 h 252"/>
                <a:gd name="T20" fmla="*/ 2147483647 w 1120"/>
                <a:gd name="T21" fmla="*/ 2 h 252"/>
                <a:gd name="T22" fmla="*/ 2147483647 w 1120"/>
                <a:gd name="T23" fmla="*/ 2 h 252"/>
                <a:gd name="T24" fmla="*/ 2147483647 w 1120"/>
                <a:gd name="T25" fmla="*/ 2 h 252"/>
                <a:gd name="T26" fmla="*/ 2147483647 w 1120"/>
                <a:gd name="T27" fmla="*/ 2 h 252"/>
                <a:gd name="T28" fmla="*/ 2147483647 w 1120"/>
                <a:gd name="T29" fmla="*/ 2 h 252"/>
                <a:gd name="T30" fmla="*/ 2147483647 w 1120"/>
                <a:gd name="T31" fmla="*/ 2 h 252"/>
                <a:gd name="T32" fmla="*/ 2147483647 w 1120"/>
                <a:gd name="T33" fmla="*/ 2 h 252"/>
                <a:gd name="T34" fmla="*/ 2147483647 w 1120"/>
                <a:gd name="T35" fmla="*/ 2 h 252"/>
                <a:gd name="T36" fmla="*/ 2147483647 w 1120"/>
                <a:gd name="T37" fmla="*/ 2 h 252"/>
                <a:gd name="T38" fmla="*/ 2147483647 w 1120"/>
                <a:gd name="T39" fmla="*/ 2 h 252"/>
                <a:gd name="T40" fmla="*/ 2147483647 w 1120"/>
                <a:gd name="T41" fmla="*/ 2 h 252"/>
                <a:gd name="T42" fmla="*/ 2147483647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2147483647 w 1120"/>
                <a:gd name="T49" fmla="*/ 0 h 252"/>
                <a:gd name="T50" fmla="*/ 2147483647 w 1120"/>
                <a:gd name="T51" fmla="*/ 2 h 252"/>
                <a:gd name="T52" fmla="*/ 2147483647 w 1120"/>
                <a:gd name="T53" fmla="*/ 2 h 252"/>
                <a:gd name="T54" fmla="*/ 2147483647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12"/>
            <p:cNvSpPr>
              <a:spLocks noChangeArrowheads="1"/>
            </p:cNvSpPr>
            <p:nvPr/>
          </p:nvSpPr>
          <p:spPr bwMode="gray">
            <a:xfrm>
              <a:off x="1344" y="1680"/>
              <a:ext cx="2928" cy="393"/>
            </a:xfrm>
            <a:prstGeom prst="rect">
              <a:avLst/>
            </a:prstGeom>
            <a:solidFill>
              <a:srgbClr val="FFD54F"/>
            </a:solidFill>
            <a:ln w="9525" algn="ctr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d-ID">
                <a:solidFill>
                  <a:srgbClr val="5F5F5F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3339" y="1600408"/>
          <a:ext cx="8780657" cy="4184333"/>
        </p:xfrm>
        <a:graphic>
          <a:graphicData uri="http://schemas.openxmlformats.org/drawingml/2006/table">
            <a:tbl>
              <a:tblPr/>
              <a:tblGrid>
                <a:gridCol w="500066"/>
                <a:gridCol w="2827026"/>
                <a:gridCol w="1000132"/>
                <a:gridCol w="785818"/>
                <a:gridCol w="731855"/>
                <a:gridCol w="642730"/>
                <a:gridCol w="642730"/>
                <a:gridCol w="642730"/>
                <a:gridCol w="1007570"/>
              </a:tblGrid>
              <a:tr h="193032">
                <a:tc rowSpan="2">
                  <a:txBody>
                    <a:bodyPr/>
                    <a:lstStyle/>
                    <a:p>
                      <a:pPr marL="3619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NO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Aspek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Fokus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Bidang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Urusan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Indikator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Kinerja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Pembangunan Daerah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Kondisi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kinerja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awal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RPJMD (2015)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TARGET KINERJA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Kondisi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Kinerja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Pada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Akhir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RPJMD (2021)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</a:tr>
              <a:tr h="263300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2016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2017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2018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2019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2020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</a:tr>
              <a:tr h="125491">
                <a:tc>
                  <a:txBody>
                    <a:bodyPr/>
                    <a:lstStyle/>
                    <a:p>
                      <a:pPr marL="36195" marR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A.</a:t>
                      </a:r>
                      <a:endParaRPr lang="id-ID" sz="14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rial Narrow" pitchFamily="34" charset="0"/>
                          <a:ea typeface="Calibri"/>
                          <a:cs typeface="Times New Roman"/>
                        </a:rPr>
                        <a:t>KESEJAHTERAAN MASYARAKAT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4083">
                <a:tc>
                  <a:txBody>
                    <a:bodyPr/>
                    <a:lstStyle/>
                    <a:p>
                      <a:pPr marL="36195"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1.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Pertumbuhan</a:t>
                      </a:r>
                      <a:r>
                        <a:rPr lang="en-US" sz="14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PDRB</a:t>
                      </a:r>
                      <a:endParaRPr lang="id-ID" sz="14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5,41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5,58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6,16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6,26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6,35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6,44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6,54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4083">
                <a:tc>
                  <a:txBody>
                    <a:bodyPr/>
                    <a:lstStyle/>
                    <a:p>
                      <a:pPr marL="36195"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2.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Laju</a:t>
                      </a:r>
                      <a:r>
                        <a:rPr lang="en-US" sz="14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Inflasi</a:t>
                      </a:r>
                      <a:endParaRPr lang="id-ID" sz="14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0,85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5-6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5-6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5-6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5-6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5-6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5-6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4083">
                <a:tc>
                  <a:txBody>
                    <a:bodyPr/>
                    <a:lstStyle/>
                    <a:p>
                      <a:pPr marL="36195"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3.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PDRB per kapita</a:t>
                      </a: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 (Rp. Juta)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34,40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36,48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38,68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41,02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43,50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46,12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48,91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4083">
                <a:tc>
                  <a:txBody>
                    <a:bodyPr/>
                    <a:lstStyle/>
                    <a:p>
                      <a:pPr marL="36195"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4.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Indeks Gini</a:t>
                      </a: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 (Ratio)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0,342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0,338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0,334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0,331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0,329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0,327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latin typeface="Arial Narrow" pitchFamily="34" charset="0"/>
                          <a:ea typeface="Calibri"/>
                          <a:cs typeface="Times New Roman"/>
                        </a:rPr>
                        <a:t>0.325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4083">
                <a:tc>
                  <a:txBody>
                    <a:bodyPr/>
                    <a:lstStyle/>
                    <a:p>
                      <a:pPr marL="36195"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6.</a:t>
                      </a:r>
                      <a:endParaRPr lang="id-ID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Persentase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Penduduk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Miskin</a:t>
                      </a:r>
                      <a:endParaRPr lang="id-ID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6,71</a:t>
                      </a:r>
                      <a:endParaRPr lang="id-ID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6,43</a:t>
                      </a:r>
                      <a:endParaRPr lang="id-ID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6,15</a:t>
                      </a:r>
                      <a:endParaRPr lang="id-ID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5,87</a:t>
                      </a:r>
                      <a:endParaRPr lang="id-ID" sz="140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5,59</a:t>
                      </a:r>
                      <a:endParaRPr lang="id-ID" sz="140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5,31</a:t>
                      </a:r>
                      <a:endParaRPr lang="id-ID" sz="140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5,09</a:t>
                      </a:r>
                      <a:endParaRPr lang="id-ID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4083">
                <a:tc>
                  <a:txBody>
                    <a:bodyPr/>
                    <a:lstStyle/>
                    <a:p>
                      <a:pPr marL="36195"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7.</a:t>
                      </a:r>
                      <a:endParaRPr lang="id-ID" sz="140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Tingkat pengangguran terbuka</a:t>
                      </a:r>
                      <a:endParaRPr lang="id-ID" sz="140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6,89</a:t>
                      </a:r>
                      <a:endParaRPr lang="id-ID" sz="140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6,68</a:t>
                      </a:r>
                      <a:endParaRPr lang="id-ID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6,46</a:t>
                      </a:r>
                      <a:endParaRPr lang="id-ID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6,25</a:t>
                      </a:r>
                      <a:endParaRPr lang="id-ID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6,03</a:t>
                      </a:r>
                      <a:endParaRPr lang="id-ID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5,82</a:t>
                      </a:r>
                      <a:endParaRPr lang="id-ID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5,60</a:t>
                      </a:r>
                      <a:endParaRPr lang="id-ID" sz="140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4083">
                <a:tc>
                  <a:txBody>
                    <a:bodyPr/>
                    <a:lstStyle/>
                    <a:p>
                      <a:pPr marL="36195"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8.</a:t>
                      </a:r>
                      <a:endParaRPr lang="id-ID" sz="14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Indeks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Pembangunan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Manusia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(IPM)</a:t>
                      </a:r>
                      <a:endParaRPr lang="id-ID" sz="14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69,98</a:t>
                      </a:r>
                      <a:endParaRPr lang="id-ID" sz="14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70,41</a:t>
                      </a:r>
                      <a:endParaRPr lang="id-ID" sz="14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70,84</a:t>
                      </a:r>
                      <a:endParaRPr lang="id-ID" sz="14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71,27</a:t>
                      </a:r>
                      <a:endParaRPr lang="id-ID" sz="14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71,70</a:t>
                      </a:r>
                      <a:endParaRPr lang="id-ID" sz="14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72,13</a:t>
                      </a:r>
                      <a:endParaRPr lang="id-ID" sz="14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72,56</a:t>
                      </a:r>
                      <a:endParaRPr lang="id-ID" sz="14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14083">
                <a:tc>
                  <a:txBody>
                    <a:bodyPr/>
                    <a:lstStyle/>
                    <a:p>
                      <a:pPr marL="36195" marR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lvl="0" indent="-2730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14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Rata-rata Lama </a:t>
                      </a:r>
                      <a:r>
                        <a:rPr lang="en-US" sz="1400" dirty="0" err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Sekolah</a:t>
                      </a:r>
                      <a:r>
                        <a:rPr lang="en-US" sz="14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1400" dirty="0" err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Tahun</a:t>
                      </a:r>
                      <a:r>
                        <a:rPr lang="en-US" sz="14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)</a:t>
                      </a:r>
                      <a:endParaRPr lang="id-ID" sz="14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8,42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8,46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8,50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8,54</a:t>
                      </a:r>
                      <a:endParaRPr lang="id-ID" sz="14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8,58</a:t>
                      </a:r>
                      <a:endParaRPr lang="id-ID" sz="14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8,62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8,66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4083">
                <a:tc>
                  <a:txBody>
                    <a:bodyPr/>
                    <a:lstStyle/>
                    <a:p>
                      <a:pPr marL="36195" marR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lvl="0" indent="-2730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b.	</a:t>
                      </a:r>
                      <a:r>
                        <a:rPr lang="en-US" sz="1400" b="1" dirty="0" err="1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Angka</a:t>
                      </a:r>
                      <a:r>
                        <a:rPr lang="en-US" sz="14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Harapan</a:t>
                      </a: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Hidup</a:t>
                      </a: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1400" b="1" dirty="0" err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Tahun</a:t>
                      </a:r>
                      <a:r>
                        <a:rPr lang="en-US" sz="14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)</a:t>
                      </a:r>
                      <a:endParaRPr lang="id-ID" sz="1400" b="1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rial Narrow" pitchFamily="34" charset="0"/>
                          <a:ea typeface="Calibri"/>
                          <a:cs typeface="Times New Roman"/>
                        </a:rPr>
                        <a:t>68,66</a:t>
                      </a:r>
                      <a:endParaRPr lang="id-ID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68,79</a:t>
                      </a:r>
                      <a:endParaRPr lang="id-ID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68,92</a:t>
                      </a:r>
                      <a:endParaRPr lang="id-ID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rial Narrow" pitchFamily="34" charset="0"/>
                          <a:ea typeface="Calibri"/>
                          <a:cs typeface="Times New Roman"/>
                        </a:rPr>
                        <a:t>69,05</a:t>
                      </a:r>
                      <a:endParaRPr lang="id-ID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69,1</a:t>
                      </a:r>
                      <a:endParaRPr lang="id-ID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69,31</a:t>
                      </a:r>
                      <a:endParaRPr lang="id-ID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69,44</a:t>
                      </a:r>
                      <a:endParaRPr lang="id-ID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166">
                <a:tc>
                  <a:txBody>
                    <a:bodyPr/>
                    <a:lstStyle/>
                    <a:p>
                      <a:pPr marL="36195" marR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lvl="0" indent="-2730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c.	Tingkat </a:t>
                      </a:r>
                      <a:r>
                        <a:rPr lang="en-US" sz="1400" dirty="0" err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Pengeluaran</a:t>
                      </a:r>
                      <a:r>
                        <a:rPr lang="en-US" sz="14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 per </a:t>
                      </a:r>
                      <a:r>
                        <a:rPr lang="en-US" sz="1400" dirty="0" err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Kapita</a:t>
                      </a:r>
                      <a:r>
                        <a:rPr lang="en-US" sz="14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Disesuaikan</a:t>
                      </a:r>
                      <a:r>
                        <a:rPr lang="en-US" sz="14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1400" dirty="0" err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Ribu</a:t>
                      </a:r>
                      <a:r>
                        <a:rPr lang="en-US" sz="14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400" dirty="0" err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Kapita</a:t>
                      </a:r>
                      <a:r>
                        <a:rPr lang="en-US" sz="14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400" dirty="0" err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Bulan</a:t>
                      </a:r>
                      <a:r>
                        <a:rPr lang="en-US" sz="14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)</a:t>
                      </a:r>
                      <a:endParaRPr lang="id-ID" sz="14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9.804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9.860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9.917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9.973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10.030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10.086</a:t>
                      </a:r>
                      <a:endParaRPr lang="id-ID" sz="14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10.142</a:t>
                      </a:r>
                      <a:endParaRPr lang="id-ID" sz="14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4083">
                <a:tc>
                  <a:txBody>
                    <a:bodyPr/>
                    <a:lstStyle/>
                    <a:p>
                      <a:pPr marL="36195"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9.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Indeks Pembangunan Gender (IPG)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94,60*)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94,68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94,76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94,84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94,92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95,00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95,08</a:t>
                      </a:r>
                      <a:endParaRPr lang="id-ID" sz="14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276">
                <a:tc>
                  <a:txBody>
                    <a:bodyPr/>
                    <a:lstStyle/>
                    <a:p>
                      <a:pPr marL="36195"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10.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Indeks Pemberdayaan Gender (IDG)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61,94*)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62,02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62,10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62,18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62,26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 Narrow" pitchFamily="34" charset="0"/>
                          <a:ea typeface="Calibri"/>
                          <a:cs typeface="Times New Roman"/>
                        </a:rPr>
                        <a:t>62,34</a:t>
                      </a:r>
                      <a:endParaRPr lang="id-ID" sz="140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62,42</a:t>
                      </a:r>
                      <a:endParaRPr lang="id-ID" sz="14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190345" y="431031"/>
            <a:ext cx="8715404" cy="771516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sz="1700" b="1" dirty="0" smtClean="0">
                <a:ln w="6350">
                  <a:solidFill>
                    <a:srgbClr val="000000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INDIKATOR KINERJA DAERAH TERHADAP CAPAIAN KINERJA PENYELENGGARAAN URUSAN PEMERINTAH PROV. SUMATERA BARAT</a:t>
            </a:r>
            <a:endParaRPr lang="en-US" altLang="ja-JP" sz="1700" b="1" dirty="0">
              <a:ln w="6350">
                <a:solidFill>
                  <a:srgbClr val="000000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093D8B-79EE-4C3A-B97C-C66BDA986FC2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0140" y="518918"/>
          <a:ext cx="8759578" cy="6233319"/>
        </p:xfrm>
        <a:graphic>
          <a:graphicData uri="http://schemas.openxmlformats.org/drawingml/2006/table">
            <a:tbl>
              <a:tblPr/>
              <a:tblGrid>
                <a:gridCol w="357190"/>
                <a:gridCol w="2928958"/>
                <a:gridCol w="1000132"/>
                <a:gridCol w="553849"/>
                <a:gridCol w="710879"/>
                <a:gridCol w="710879"/>
                <a:gridCol w="710879"/>
                <a:gridCol w="715242"/>
                <a:gridCol w="1071570"/>
              </a:tblGrid>
              <a:tr h="135288">
                <a:tc rowSpan="2">
                  <a:txBody>
                    <a:bodyPr/>
                    <a:lstStyle/>
                    <a:p>
                      <a:pPr marL="3619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NO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180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Aspek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Fokus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Bidang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Urusan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Indikator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Kinerja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Pembangunan Daerah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1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Kondisi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kinerja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awal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RPJMD (2015)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1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TARGET KINERJA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1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Kondisi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Kinerja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pd 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Akhir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RPJMD (2021)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1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</a:tr>
              <a:tr h="135288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2016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1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2017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1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2018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1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2019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1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2020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1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288">
                <a:tc>
                  <a:txBody>
                    <a:bodyPr/>
                    <a:lstStyle/>
                    <a:p>
                      <a:pPr marL="36195" marR="3619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B.</a:t>
                      </a:r>
                    </a:p>
                  </a:txBody>
                  <a:tcPr marL="3600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ASPEK PELAYANAN UMUM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35288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I.</a:t>
                      </a:r>
                    </a:p>
                  </a:txBody>
                  <a:tcPr marL="3600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LAYANAN URUSAN WAJIB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288">
                <a:tc>
                  <a:txBody>
                    <a:bodyPr/>
                    <a:lstStyle/>
                    <a:p>
                      <a:pPr marL="36195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</a:t>
                      </a:r>
                      <a:endParaRPr lang="en-US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26365" marR="0" indent="-901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Urusan</a:t>
                      </a:r>
                      <a:r>
                        <a:rPr lang="en-US" sz="13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30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Kesehatan</a:t>
                      </a:r>
                      <a:endParaRPr lang="en-US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2990">
                <a:tc>
                  <a:txBody>
                    <a:bodyPr/>
                    <a:lstStyle/>
                    <a:p>
                      <a:pPr marL="36195" marR="3619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d-ID" sz="120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ahoma"/>
                        <a:buChar char="-"/>
                      </a:pPr>
                      <a:r>
                        <a:rPr lang="id-ID" sz="1200" noProof="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Angka kematian bayi</a:t>
                      </a:r>
                      <a:endParaRPr lang="id-ID" sz="1200" noProof="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27</a:t>
                      </a:r>
                      <a:endParaRPr lang="id-ID" sz="1200" noProof="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27</a:t>
                      </a:r>
                      <a:endParaRPr lang="id-ID" sz="1200" noProof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27</a:t>
                      </a:r>
                      <a:endParaRPr lang="id-ID" sz="1200" noProof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27</a:t>
                      </a:r>
                      <a:endParaRPr lang="id-ID" sz="1200" noProof="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26</a:t>
                      </a:r>
                      <a:endParaRPr lang="id-ID" sz="1200" noProof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26</a:t>
                      </a:r>
                      <a:endParaRPr lang="id-ID" sz="1200" noProof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26</a:t>
                      </a:r>
                      <a:endParaRPr lang="id-ID" sz="1200" noProof="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6556">
                <a:tc>
                  <a:txBody>
                    <a:bodyPr/>
                    <a:lstStyle/>
                    <a:p>
                      <a:pPr marL="36195" marR="3619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ahoma"/>
                        <a:buChar char="-"/>
                      </a:pPr>
                      <a:r>
                        <a:rPr lang="id-ID" sz="1200" noProof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Rumah sakit provinsi terakreditasi (Rumah Sakit)</a:t>
                      </a:r>
                      <a:endParaRPr lang="id-ID" sz="1200" noProof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N.A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  <a:p>
                      <a:pPr marL="0" marR="3619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noProof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RSAM</a:t>
                      </a:r>
                      <a:endParaRPr lang="id-ID" sz="100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</a:p>
                    <a:p>
                      <a:pPr marL="0" marR="3619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RSAM, RSUD Solok, RSJ HB Saanin</a:t>
                      </a:r>
                      <a:endParaRPr lang="id-ID" sz="10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</a:p>
                    <a:p>
                      <a:pPr marL="0" marR="3619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8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RSAM, RSUD Solok, Pariaman RSJ HB Saanin</a:t>
                      </a:r>
                      <a:endParaRPr lang="id-ID" sz="8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</a:p>
                    <a:p>
                      <a:pPr marL="0" marR="3619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8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RSAM, RSUD Solok, Pariaman RSJ HB Saanin</a:t>
                      </a:r>
                      <a:endParaRPr lang="id-ID" sz="8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</a:p>
                    <a:p>
                      <a:pPr marL="0" marR="3619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8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RSAM, RSUD Solok, Pariaman RSJ HB Saanin</a:t>
                      </a:r>
                      <a:endParaRPr lang="id-ID" sz="8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</a:p>
                    <a:p>
                      <a:pPr marL="0" marR="3619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noProof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RSAM, RSUD Solok, RSJ HB Saanin, RS Paru</a:t>
                      </a:r>
                      <a:endParaRPr lang="id-ID" sz="100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5979">
                <a:tc>
                  <a:txBody>
                    <a:bodyPr/>
                    <a:lstStyle/>
                    <a:p>
                      <a:pPr marL="36195" marR="3619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ahoma"/>
                        <a:buChar char="-"/>
                      </a:pPr>
                      <a:r>
                        <a:rPr lang="id-ID" sz="1200" noProof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Persentase kepesertaan system jaminan social nasional BPJS Kesehatan</a:t>
                      </a:r>
                      <a:endParaRPr lang="id-ID" sz="1200" noProof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66,20</a:t>
                      </a:r>
                      <a:endParaRPr lang="id-ID" sz="120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73,96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81,72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89,48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100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100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100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5979">
                <a:tc>
                  <a:txBody>
                    <a:bodyPr/>
                    <a:lstStyle/>
                    <a:p>
                      <a:pPr marL="36195" marR="3619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ahoma"/>
                        <a:buChar char="-"/>
                      </a:pPr>
                      <a:r>
                        <a:rPr lang="id-ID" sz="1200" noProof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Persentase persalinan oleh tenaga kesehatan di fasilitas kesehatan</a:t>
                      </a:r>
                      <a:endParaRPr lang="id-ID" sz="1200" noProof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87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87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88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89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90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90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90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7446">
                <a:tc>
                  <a:txBody>
                    <a:bodyPr/>
                    <a:lstStyle/>
                    <a:p>
                      <a:pPr marL="36195" marR="3619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ahoma"/>
                        <a:buChar char="-"/>
                      </a:pPr>
                      <a:r>
                        <a:rPr lang="id-ID" sz="1200" b="1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Persentase kunjungan neonatal (KN1)</a:t>
                      </a:r>
                      <a:endParaRPr lang="id-ID" sz="1200" b="1" noProof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76</a:t>
                      </a:r>
                      <a:endParaRPr lang="id-ID" sz="1200" b="1" noProof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76</a:t>
                      </a:r>
                      <a:endParaRPr lang="id-ID" sz="1200" b="1" noProof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87</a:t>
                      </a:r>
                      <a:endParaRPr lang="id-ID" sz="1200" b="1" noProof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88</a:t>
                      </a:r>
                      <a:endParaRPr lang="id-ID" sz="1200" b="1" noProof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89</a:t>
                      </a:r>
                      <a:endParaRPr lang="id-ID" sz="1200" b="1" noProof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90</a:t>
                      </a:r>
                      <a:endParaRPr lang="id-ID" sz="1200" b="1" noProof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90</a:t>
                      </a:r>
                      <a:endParaRPr lang="id-ID" sz="1200" b="1" noProof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5979">
                <a:tc>
                  <a:txBody>
                    <a:bodyPr/>
                    <a:lstStyle/>
                    <a:p>
                      <a:pPr marL="36195" marR="3619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ahoma"/>
                        <a:buChar char="-"/>
                      </a:pPr>
                      <a:r>
                        <a:rPr lang="id-ID" sz="1200" b="1" noProof="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Prevalensi gizi kurang (berat badan/Tinggi Badan</a:t>
                      </a:r>
                      <a:endParaRPr lang="id-ID" sz="1200" b="1" noProof="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4,8</a:t>
                      </a:r>
                      <a:endParaRPr lang="id-ID" sz="1200" b="1" noProof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4,8</a:t>
                      </a:r>
                      <a:endParaRPr lang="id-ID" sz="1200" b="1" noProof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4,7</a:t>
                      </a:r>
                      <a:endParaRPr lang="id-ID" sz="1200" b="1" noProof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noProof="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4,65</a:t>
                      </a:r>
                      <a:endParaRPr lang="id-ID" sz="1200" b="1" noProof="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noProof="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4,6</a:t>
                      </a:r>
                      <a:endParaRPr lang="id-ID" sz="1200" b="1" noProof="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noProof="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4,55</a:t>
                      </a:r>
                      <a:endParaRPr lang="id-ID" sz="1200" b="1" noProof="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noProof="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4,5</a:t>
                      </a:r>
                      <a:endParaRPr lang="id-ID" sz="1200" b="1" noProof="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5979">
                <a:tc>
                  <a:txBody>
                    <a:bodyPr/>
                    <a:lstStyle/>
                    <a:p>
                      <a:pPr marL="36195" marR="3619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ahoma"/>
                        <a:buChar char="-"/>
                      </a:pPr>
                      <a:r>
                        <a:rPr lang="id-ID" sz="1200" noProof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Persentase sarana air minum yang dilakukan pengawasan</a:t>
                      </a:r>
                      <a:endParaRPr lang="id-ID" sz="1200" noProof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47,25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54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54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56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58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60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5979">
                <a:tc>
                  <a:txBody>
                    <a:bodyPr/>
                    <a:lstStyle/>
                    <a:p>
                      <a:pPr marL="36195" marR="3619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ahoma"/>
                        <a:buChar char="-"/>
                      </a:pPr>
                      <a:r>
                        <a:rPr lang="id-ID" sz="1200" b="1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Persentase anak 0-18 bulan yang mendapat imunisasi dasar lengkap.</a:t>
                      </a:r>
                      <a:endParaRPr lang="id-ID" sz="1200" b="1" noProof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74,1</a:t>
                      </a:r>
                      <a:endParaRPr lang="id-ID" sz="1200" b="1" noProof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91</a:t>
                      </a:r>
                      <a:endParaRPr lang="id-ID" sz="1200" b="1" noProof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91,5</a:t>
                      </a:r>
                      <a:endParaRPr lang="id-ID" sz="1200" b="1" noProof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92</a:t>
                      </a:r>
                      <a:endParaRPr lang="id-ID" sz="1200" b="1" noProof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92,5</a:t>
                      </a:r>
                      <a:endParaRPr lang="id-ID" sz="1200" b="1" noProof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93</a:t>
                      </a:r>
                      <a:endParaRPr lang="id-ID" sz="1200" b="1" noProof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b="1" noProof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94,5</a:t>
                      </a:r>
                      <a:endParaRPr lang="id-ID" sz="1200" b="1" noProof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5979">
                <a:tc>
                  <a:txBody>
                    <a:bodyPr/>
                    <a:lstStyle/>
                    <a:p>
                      <a:pPr marL="36195" marR="3619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ahoma"/>
                        <a:buChar char="-"/>
                      </a:pPr>
                      <a:r>
                        <a:rPr lang="id-ID" sz="1200" noProof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Jumlah Kabuaten/Kota dengan API (Annual Parasiet Indeks)</a:t>
                      </a:r>
                      <a:endParaRPr lang="id-ID" sz="1200" noProof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5979">
                <a:tc>
                  <a:txBody>
                    <a:bodyPr/>
                    <a:lstStyle/>
                    <a:p>
                      <a:pPr marL="36195" marR="3619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ahoma"/>
                        <a:buChar char="-"/>
                      </a:pPr>
                      <a:r>
                        <a:rPr lang="id-ID" sz="1200" noProof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Persentase kabupaten/kota dengan incide rate DBD &lt; 49 per 100.000 penduduk</a:t>
                      </a:r>
                      <a:endParaRPr lang="id-ID" sz="1200" noProof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42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42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64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66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68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70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72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5979">
                <a:tc>
                  <a:txBody>
                    <a:bodyPr/>
                    <a:lstStyle/>
                    <a:p>
                      <a:pPr marL="36195" marR="3619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ahoma"/>
                        <a:buChar char="-"/>
                      </a:pPr>
                      <a:r>
                        <a:rPr lang="id-ID" sz="1200" noProof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Jumlah puskesmas yang terakreditasi minimal1 per kecamatan</a:t>
                      </a:r>
                      <a:endParaRPr lang="id-ID" sz="1200" noProof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56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96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131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156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195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8969">
                <a:tc>
                  <a:txBody>
                    <a:bodyPr/>
                    <a:lstStyle/>
                    <a:p>
                      <a:pPr marL="36195" marR="3619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ahoma"/>
                        <a:buChar char="-"/>
                      </a:pPr>
                      <a:r>
                        <a:rPr lang="id-ID" sz="1200" noProof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Jumlah rumah sakit pemerintah yang terakreditasi minimal 1 per kabupaten/kota</a:t>
                      </a:r>
                      <a:endParaRPr lang="id-ID" sz="1200" noProof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  <a:endParaRPr lang="id-ID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noProof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id-ID" sz="120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18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97148" y="6503587"/>
            <a:ext cx="2133600" cy="320675"/>
          </a:xfrm>
        </p:spPr>
        <p:txBody>
          <a:bodyPr/>
          <a:lstStyle/>
          <a:p>
            <a:pPr algn="r">
              <a:defRPr/>
            </a:pPr>
            <a:fld id="{1EDE5EBF-0D34-4A53-B0B9-3B0728506CA4}" type="slidenum">
              <a:rPr lang="en-US" smtClean="0">
                <a:solidFill>
                  <a:schemeClr val="tx1"/>
                </a:solidFill>
              </a:rPr>
              <a:pPr algn="r">
                <a:defRPr/>
              </a:pPr>
              <a:t>42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00958" y="100216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err="1" smtClean="0"/>
              <a:t>Lanjutan</a:t>
            </a:r>
            <a:r>
              <a:rPr lang="en-US" sz="1600" b="1" i="1" dirty="0" smtClean="0"/>
              <a:t> …</a:t>
            </a:r>
            <a:endParaRPr lang="en-US" sz="1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0140" y="870610"/>
          <a:ext cx="8759578" cy="3538329"/>
        </p:xfrm>
        <a:graphic>
          <a:graphicData uri="http://schemas.openxmlformats.org/drawingml/2006/table">
            <a:tbl>
              <a:tblPr/>
              <a:tblGrid>
                <a:gridCol w="357190"/>
                <a:gridCol w="2187282"/>
                <a:gridCol w="928694"/>
                <a:gridCol w="785818"/>
                <a:gridCol w="857256"/>
                <a:gridCol w="857256"/>
                <a:gridCol w="857256"/>
                <a:gridCol w="857256"/>
                <a:gridCol w="1071570"/>
              </a:tblGrid>
              <a:tr h="269013">
                <a:tc rowSpan="2">
                  <a:txBody>
                    <a:bodyPr/>
                    <a:lstStyle/>
                    <a:p>
                      <a:pPr marL="3619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NO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180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Aspek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Fokus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Bidang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Urusan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Indikator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Kinerja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Pembangunan Daerah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1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Kondisi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kinerja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awal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RPJMD (2015)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1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TARGET KINERJA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1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Kondisi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Kinerja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pd </a:t>
                      </a:r>
                      <a:r>
                        <a:rPr lang="en-US" sz="1300" b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Akhir</a:t>
                      </a: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 RPJMD (2021)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1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</a:tr>
              <a:tr h="498632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2016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1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2017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1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2018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1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2019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1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2020</a:t>
                      </a:r>
                      <a:endParaRPr lang="id-ID" sz="1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1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9013">
                <a:tc>
                  <a:txBody>
                    <a:bodyPr/>
                    <a:lstStyle/>
                    <a:p>
                      <a:pPr marL="36195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26365" marR="0" indent="-901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Urusan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Pangan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6298">
                <a:tc>
                  <a:txBody>
                    <a:bodyPr/>
                    <a:lstStyle/>
                    <a:p>
                      <a:pPr marL="36195" marR="36195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80975" algn="l"/>
                        </a:tabLs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a.	</a:t>
                      </a:r>
                      <a:r>
                        <a:rPr lang="en-US" sz="1400" b="1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Ketersediaan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pangan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utama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 (ton</a:t>
                      </a:r>
                      <a:r>
                        <a:rPr lang="id-ID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4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beras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1.433.975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1.495.021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1.558.079</a:t>
                      </a:r>
                      <a:endParaRPr lang="en-US" sz="1400" b="1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1.623.127</a:t>
                      </a:r>
                      <a:endParaRPr lang="en-US" sz="1400" b="1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1.690.253</a:t>
                      </a:r>
                      <a:endParaRPr lang="en-US" sz="1400" b="1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1.759.378</a:t>
                      </a:r>
                      <a:endParaRPr lang="en-US" sz="1400" b="1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1.831.128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5251">
                <a:tc>
                  <a:txBody>
                    <a:bodyPr/>
                    <a:lstStyle/>
                    <a:p>
                      <a:pPr marL="36195" marR="36195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0975" lvl="0" indent="-180975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b.	</a:t>
                      </a:r>
                      <a:r>
                        <a:rPr lang="en-US" sz="1400" b="1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Penguatan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cadangan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pangan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(%)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253,58 (ton)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50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100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100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100</a:t>
                      </a:r>
                      <a:endParaRPr lang="en-US" sz="1400" b="1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100</a:t>
                      </a:r>
                      <a:endParaRPr lang="en-US" sz="1400" b="1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675,58</a:t>
                      </a:r>
                      <a:endParaRPr lang="en-US" sz="1400" b="1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6298">
                <a:tc>
                  <a:txBody>
                    <a:bodyPr/>
                    <a:lstStyle/>
                    <a:p>
                      <a:pPr marL="36195" marR="36195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0975" lvl="0" indent="-180975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c.	</a:t>
                      </a:r>
                      <a:r>
                        <a:rPr lang="en-US" sz="1400" b="1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Penanganan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daerah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rawan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pangan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id-ID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%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32(nagari</a:t>
                      </a:r>
                      <a:r>
                        <a:rPr lang="id-ID" sz="14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d-ID" sz="14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desa</a:t>
                      </a:r>
                      <a:r>
                        <a:rPr lang="id-ID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)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25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45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65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75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85</a:t>
                      </a:r>
                      <a:endParaRPr lang="en-US" sz="1400" b="1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90</a:t>
                      </a:r>
                      <a:endParaRPr lang="en-US" sz="1400" b="1">
                        <a:solidFill>
                          <a:srgbClr val="FF0000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9167">
                <a:tc>
                  <a:txBody>
                    <a:bodyPr/>
                    <a:lstStyle/>
                    <a:p>
                      <a:pPr marL="36195" marR="36195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80975" algn="l"/>
                        </a:tabLs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d.	</a:t>
                      </a:r>
                      <a:r>
                        <a:rPr lang="id-ID" sz="14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Ketersediaan </a:t>
                      </a:r>
                      <a:r>
                        <a:rPr lang="id-ID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Pangan  (Kkal/kapita/th)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275,96</a:t>
                      </a: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284,25</a:t>
                      </a: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292,79</a:t>
                      </a: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301,58</a:t>
                      </a: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310,64</a:t>
                      </a: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319,97</a:t>
                      </a: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329,58</a:t>
                      </a: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3598">
                <a:tc>
                  <a:txBody>
                    <a:bodyPr/>
                    <a:lstStyle/>
                    <a:p>
                      <a:pPr marL="36195" marR="36195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0975" lvl="0" indent="-180975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e.	</a:t>
                      </a:r>
                      <a:r>
                        <a:rPr lang="id-ID" sz="14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Skor </a:t>
                      </a:r>
                      <a:r>
                        <a:rPr lang="id-ID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Pola Pangan Harapan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83,7</a:t>
                      </a: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84</a:t>
                      </a: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84,6</a:t>
                      </a: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85,20</a:t>
                      </a: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85,8</a:t>
                      </a: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86,4</a:t>
                      </a: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87</a:t>
                      </a:r>
                    </a:p>
                  </a:txBody>
                  <a:tcPr marL="3600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715140" y="6357960"/>
            <a:ext cx="2133600" cy="320675"/>
          </a:xfrm>
        </p:spPr>
        <p:txBody>
          <a:bodyPr/>
          <a:lstStyle/>
          <a:p>
            <a:pPr algn="r">
              <a:defRPr/>
            </a:pPr>
            <a:fld id="{1EDE5EBF-0D34-4A53-B0B9-3B0728506CA4}" type="slidenum">
              <a:rPr lang="en-US" smtClean="0">
                <a:solidFill>
                  <a:schemeClr val="tx1"/>
                </a:solidFill>
              </a:rPr>
              <a:pPr algn="r">
                <a:defRPr/>
              </a:pPr>
              <a:t>43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00958" y="304364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err="1" smtClean="0"/>
              <a:t>Lanjutan</a:t>
            </a:r>
            <a:r>
              <a:rPr lang="en-US" sz="1600" b="1" i="1" dirty="0" smtClean="0"/>
              <a:t> …</a:t>
            </a:r>
            <a:endParaRPr lang="en-US" sz="1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gray">
          <a:xfrm>
            <a:off x="1000100" y="2428868"/>
            <a:ext cx="7215238" cy="1428760"/>
          </a:xfrm>
          <a:prstGeom prst="roundRect">
            <a:avLst>
              <a:gd name="adj" fmla="val 50000"/>
            </a:avLst>
          </a:prstGeom>
          <a:solidFill>
            <a:srgbClr val="B4FFFF"/>
          </a:solidFill>
          <a:ln w="9525" algn="ctr">
            <a:solidFill>
              <a:srgbClr val="00CCFF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CCFF">
                <a:alpha val="4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d-ID">
              <a:solidFill>
                <a:srgbClr val="5F5F5F"/>
              </a:solidFill>
              <a:latin typeface="Arial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00166" y="2627651"/>
            <a:ext cx="78581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31825" indent="-631825">
              <a:spcBef>
                <a:spcPts val="0"/>
              </a:spcBef>
              <a:defRPr/>
            </a:pPr>
            <a:r>
              <a:rPr lang="en-US" altLang="ja-JP" sz="3000" dirty="0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4.	</a:t>
            </a:r>
            <a:r>
              <a:rPr lang="en-US" altLang="ja-JP" sz="3000" dirty="0" err="1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Sinergitas</a:t>
            </a:r>
            <a:r>
              <a:rPr lang="en-US" altLang="ja-JP" sz="3000" dirty="0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 </a:t>
            </a:r>
            <a:r>
              <a:rPr lang="en-US" altLang="ja-JP" sz="3000" err="1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Perencanaan</a:t>
            </a:r>
            <a:r>
              <a:rPr lang="en-US" altLang="ja-JP" sz="3000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 Pembangunan</a:t>
            </a:r>
            <a:endParaRPr lang="id-ID" altLang="ja-JP" sz="3000" dirty="0" smtClean="0">
              <a:ln w="3175">
                <a:solidFill>
                  <a:srgbClr val="000000"/>
                </a:solidFill>
                <a:prstDash val="solid"/>
                <a:miter lim="800000"/>
              </a:ln>
              <a:solidFill>
                <a:srgbClr val="CC0000"/>
              </a:solidFill>
              <a:effectLst>
                <a:glow rad="101600">
                  <a:srgbClr val="FFFFFF"/>
                </a:glow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A2EA2-1B13-4C61-8D00-7EB452EEC8F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SEB Penyelarasan RPJMD dengan RPJMN 2015-2019_1.jpg"/>
          <p:cNvPicPr>
            <a:picLocks noChangeAspect="1" noChangeArrowheads="1"/>
          </p:cNvPicPr>
          <p:nvPr/>
        </p:nvPicPr>
        <p:blipFill>
          <a:blip r:embed="rId2" cstate="print"/>
          <a:srcRect l="12353" t="40867" r="9951" b="7188"/>
          <a:stretch>
            <a:fillRect/>
          </a:stretch>
        </p:blipFill>
        <p:spPr bwMode="auto">
          <a:xfrm>
            <a:off x="1967619" y="331078"/>
            <a:ext cx="5540723" cy="6385411"/>
          </a:xfrm>
          <a:prstGeom prst="rect">
            <a:avLst/>
          </a:prstGeom>
          <a:noFill/>
        </p:spPr>
      </p:pic>
      <p:sp>
        <p:nvSpPr>
          <p:cNvPr id="4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21426" y="6494546"/>
            <a:ext cx="448924" cy="363454"/>
          </a:xfrm>
          <a:noFill/>
        </p:spPr>
        <p:txBody>
          <a:bodyPr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135E713B-84AA-4CF2-B84C-BC737AD53D36}" type="slidenum">
              <a:rPr lang="id-ID" altLang="id-ID" sz="1200" smtClean="0">
                <a:solidFill>
                  <a:srgbClr val="000000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45</a:t>
            </a:fld>
            <a:endParaRPr lang="id-ID" altLang="id-ID" sz="1200" dirty="0" smtClean="0">
              <a:solidFill>
                <a:srgbClr val="000000"/>
              </a:solidFill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0033" y="299543"/>
            <a:ext cx="5779746" cy="653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29590" y="6494546"/>
            <a:ext cx="448924" cy="363454"/>
          </a:xfrm>
          <a:noFill/>
        </p:spPr>
        <p:txBody>
          <a:bodyPr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135E713B-84AA-4CF2-B84C-BC737AD53D36}" type="slidenum">
              <a:rPr lang="id-ID" altLang="id-ID" sz="1200" smtClean="0">
                <a:solidFill>
                  <a:srgbClr val="000000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46</a:t>
            </a:fld>
            <a:endParaRPr lang="id-ID" altLang="id-ID" sz="1200" dirty="0" smtClean="0">
              <a:solidFill>
                <a:srgbClr val="000000"/>
              </a:solidFill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73728" y="1230088"/>
            <a:ext cx="5600700" cy="3156857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4AF908-6DB4-4513-ABB7-BB6C35C93A8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1026" name="Picture 2" descr="C:\Users\HP\Pictures\startegi.jpg"/>
          <p:cNvPicPr>
            <a:picLocks noChangeAspect="1" noChangeArrowheads="1"/>
          </p:cNvPicPr>
          <p:nvPr/>
        </p:nvPicPr>
        <p:blipFill>
          <a:blip r:embed="rId2" cstate="print"/>
          <a:srcRect l="752" t="1892" r="752" b="11628"/>
          <a:stretch>
            <a:fillRect/>
          </a:stretch>
        </p:blipFill>
        <p:spPr bwMode="auto">
          <a:xfrm>
            <a:off x="252665" y="740229"/>
            <a:ext cx="8801835" cy="6117772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71923" y="364005"/>
            <a:ext cx="7724775" cy="395288"/>
          </a:xfrm>
          <a:prstGeom prst="rect">
            <a:avLst/>
          </a:prstGeom>
        </p:spPr>
        <p:txBody>
          <a:bodyPr rtlCol="0">
            <a:normAutofit fontScale="67500" lnSpcReduction="20000"/>
          </a:bodyPr>
          <a:lstStyle/>
          <a:p>
            <a:pPr algn="ctr" eaLnBrk="0" fontAlgn="auto" hangingPunct="0">
              <a:spcAft>
                <a:spcPts val="0"/>
              </a:spcAft>
              <a:defRPr/>
            </a:pPr>
            <a:r>
              <a:rPr lang="en-US" altLang="id-ID" sz="2500" b="1" kern="0" smtClean="0">
                <a:solidFill>
                  <a:srgbClr val="000000"/>
                </a:solidFill>
                <a:latin typeface="Arial Black" pitchFamily="34" charset="0"/>
                <a:ea typeface="Cambria" pitchFamily="18" charset="0"/>
                <a:cs typeface="Cambria" pitchFamily="18" charset="0"/>
              </a:rPr>
              <a:t>STRATEGI PENYELARASAN RPJMD DENGAN RPJMN 2015-2019</a:t>
            </a:r>
            <a:endParaRPr lang="en-AU" altLang="id-ID" sz="2500" b="1" kern="0" dirty="0" smtClean="0">
              <a:solidFill>
                <a:srgbClr val="000000"/>
              </a:solidFill>
              <a:latin typeface="Arial Black" pitchFamily="34" charset="0"/>
              <a:ea typeface="Cambria" pitchFamily="18" charset="0"/>
              <a:cs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42844" y="1387083"/>
          <a:ext cx="8858313" cy="5328067"/>
        </p:xfrm>
        <a:graphic>
          <a:graphicData uri="http://schemas.openxmlformats.org/drawingml/2006/table">
            <a:tbl>
              <a:tblPr/>
              <a:tblGrid>
                <a:gridCol w="357189"/>
                <a:gridCol w="1357324"/>
                <a:gridCol w="3000396"/>
                <a:gridCol w="1928826"/>
                <a:gridCol w="2214578"/>
              </a:tblGrid>
              <a:tr h="277147"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latin typeface="Arial Narrow" pitchFamily="34" charset="0"/>
                          <a:ea typeface="Times New Roman"/>
                        </a:rPr>
                        <a:t>NO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 Narrow" pitchFamily="34" charset="0"/>
                          <a:ea typeface="Times New Roman"/>
                        </a:rPr>
                        <a:t>SUB </a:t>
                      </a:r>
                      <a:r>
                        <a:rPr lang="id-ID" sz="1400" b="1" dirty="0" smtClean="0">
                          <a:latin typeface="Arial Narrow" pitchFamily="34" charset="0"/>
                          <a:ea typeface="Times New Roman"/>
                        </a:rPr>
                        <a:t>URUSAN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latin typeface="Arial Narrow" pitchFamily="34" charset="0"/>
                          <a:ea typeface="Times New Roman"/>
                        </a:rPr>
                        <a:t>PEMERINTAH PUSAT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latin typeface="Arial Narrow" pitchFamily="34" charset="0"/>
                          <a:ea typeface="Times New Roman"/>
                        </a:rPr>
                        <a:t>DAERAH PROVINSI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latin typeface="Arial Narrow" pitchFamily="34" charset="0"/>
                          <a:ea typeface="Times New Roman"/>
                        </a:rPr>
                        <a:t>DAERAH KABUPATEN/KOTA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2876"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200" b="0" dirty="0">
                          <a:latin typeface="Arial Narrow" pitchFamily="34" charset="0"/>
                          <a:ea typeface="Times New Roman"/>
                        </a:rPr>
                        <a:t>1</a:t>
                      </a:r>
                      <a:endParaRPr lang="en-US" sz="1200" b="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200" b="0" dirty="0">
                          <a:latin typeface="Arial Narrow" pitchFamily="34" charset="0"/>
                          <a:ea typeface="Times New Roman"/>
                        </a:rPr>
                        <a:t>2</a:t>
                      </a:r>
                      <a:endParaRPr lang="en-US" sz="1200" b="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200" b="0" dirty="0">
                          <a:latin typeface="Arial Narrow" pitchFamily="34" charset="0"/>
                          <a:ea typeface="Times New Roman"/>
                        </a:rPr>
                        <a:t>3</a:t>
                      </a:r>
                      <a:endParaRPr lang="en-US" sz="1200" b="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200" b="0" dirty="0">
                          <a:latin typeface="Arial Narrow" pitchFamily="34" charset="0"/>
                          <a:ea typeface="Times New Roman"/>
                        </a:rPr>
                        <a:t>4</a:t>
                      </a:r>
                      <a:endParaRPr lang="en-US" sz="1200" b="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200" b="0" dirty="0">
                          <a:latin typeface="Arial Narrow" pitchFamily="34" charset="0"/>
                          <a:ea typeface="Times New Roman"/>
                        </a:rPr>
                        <a:t>5</a:t>
                      </a:r>
                      <a:endParaRPr lang="en-US" sz="1200" b="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2474"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1.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Upaya Kesehatan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Pengelolaan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upaya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perorangan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(UKP)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 rujukan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nasional/lintas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Daerah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provinsi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.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Pengelolaan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u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paya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masyarakat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(UKM)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nasional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r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ujukan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nasional/lintas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Daerah 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provinsi.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Penyelenggaraan registrasi, akreditasi,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standardisasi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fasilitas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pelayanan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publik 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dan swasta.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d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.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Penerbitan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izin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rumah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sakit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kelas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A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fasilitas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pelayanan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Penanaman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Modal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Asing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(PMA)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serta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fasilitas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pelayanan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tingkat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nasional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.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Pengelolaan UKP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rujukan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tingkat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Daerah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provinsi/lintas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Daerah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kab/kota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.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Pengelolaan UKM Daerah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provinsi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rujukan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tingkat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Daerah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provinsi/lintas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Daerah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kabupaten/kota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.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Penerbitan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izin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rumah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sakit 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kelas B dan fasilitas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pelayanan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tingkat 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Daerah provinsi.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Pengelolaan UKP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Daerah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kab/kota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rujukan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tingkat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Daerah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kabupaten/kota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.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Pengelolaan UKM Daerah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kabupaten/kota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rujukan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tingkat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Daerah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kabupaten/kota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.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Penerbitan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izin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rumah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sakit 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kelas C dan D dan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fasilitas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pelayanan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kesehatan 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tingkat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Daerah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kab/kota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.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14512"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2.</a:t>
                      </a:r>
                    </a:p>
                  </a:txBody>
                  <a:tcPr marL="36000" marR="1800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Sumber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Daya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Manusia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(SDM)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a. 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	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Penetapan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standardisasi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registrasi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tenaga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Indonesia,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tenaga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warga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negara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asing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 (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TK-WNA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),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serta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penerbitan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rekomendasi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pengesahan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rencana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penggunaan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tenaga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kerja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asing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(RPTKA) &amp;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izin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mempekerjakan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tenaga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asing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(IMTA).</a:t>
                      </a: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Perencanaan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pengembangan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SDM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untuk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UKM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UKP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Daerah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provinsi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.</a:t>
                      </a: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Penerbitan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izin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praktik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izin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kerja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tenaga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.</a:t>
                      </a:r>
                    </a:p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Perencanaan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pengembangan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SDM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untuk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UKM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UKP Daerah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kabupaten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/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kota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.</a:t>
                      </a: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1406" y="1017749"/>
            <a:ext cx="72152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600" b="1" dirty="0" smtClean="0">
                <a:latin typeface="Arial Black" pitchFamily="34" charset="0"/>
              </a:rPr>
              <a:t>BIDANG </a:t>
            </a:r>
            <a:r>
              <a:rPr lang="id-ID" sz="1600" b="1" dirty="0">
                <a:latin typeface="Arial Black" pitchFamily="34" charset="0"/>
              </a:rPr>
              <a:t>KESEHATAN</a:t>
            </a:r>
            <a:endParaRPr lang="en-US" sz="1600" dirty="0">
              <a:latin typeface="Arial Black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2910" y="391583"/>
            <a:ext cx="8001056" cy="582005"/>
          </a:xfrm>
          <a:prstGeom prst="rect">
            <a:avLst/>
          </a:prstGeom>
          <a:solidFill>
            <a:srgbClr val="FFFFCC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tIns="72000" bIns="36000">
            <a:spAutoFit/>
          </a:bodyPr>
          <a:lstStyle/>
          <a:p>
            <a:pPr algn="ctr">
              <a:lnSpc>
                <a:spcPct val="85000"/>
              </a:lnSpc>
            </a:pPr>
            <a:r>
              <a:rPr lang="fi-FI" b="1" dirty="0" smtClean="0">
                <a:latin typeface="Calibri" pitchFamily="34" charset="0"/>
              </a:rPr>
              <a:t>PEMBAGIAN URUSAN </a:t>
            </a:r>
            <a:r>
              <a:rPr lang="fi-FI" b="1" dirty="0">
                <a:latin typeface="Calibri" pitchFamily="34" charset="0"/>
              </a:rPr>
              <a:t>PEMERINTAHAN KONKUREN ANTARA PEMERINTAH PUSAT</a:t>
            </a:r>
          </a:p>
          <a:p>
            <a:pPr algn="ctr">
              <a:lnSpc>
                <a:spcPct val="85000"/>
              </a:lnSpc>
            </a:pPr>
            <a:r>
              <a:rPr lang="en-US" b="1" dirty="0">
                <a:latin typeface="Calibri" pitchFamily="34" charset="0"/>
              </a:rPr>
              <a:t>DAN DAERAH PROVINSI DAN DAERAH KABUPATEN/KOTA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103" y="59272"/>
            <a:ext cx="3429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Calibri" pitchFamily="34" charset="0"/>
              </a:rPr>
              <a:t>Lampiran</a:t>
            </a:r>
            <a:r>
              <a:rPr lang="en-US" b="1" dirty="0" smtClean="0">
                <a:latin typeface="Calibri" pitchFamily="34" charset="0"/>
              </a:rPr>
              <a:t> : UU No.23 </a:t>
            </a:r>
            <a:r>
              <a:rPr lang="en-US" b="1" dirty="0" err="1" smtClean="0">
                <a:latin typeface="Calibri" pitchFamily="34" charset="0"/>
              </a:rPr>
              <a:t>Tahun</a:t>
            </a:r>
            <a:r>
              <a:rPr lang="en-US" b="1" dirty="0" smtClean="0">
                <a:latin typeface="Calibri" pitchFamily="34" charset="0"/>
              </a:rPr>
              <a:t> 2014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9" name="Slide Number Placeholder 19"/>
          <p:cNvSpPr txBox="1">
            <a:spLocks noGrp="1"/>
          </p:cNvSpPr>
          <p:nvPr/>
        </p:nvSpPr>
        <p:spPr bwMode="auto">
          <a:xfrm>
            <a:off x="6868774" y="6267304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1070666-C672-4FB0-A619-04239ED77E87}" type="slidenum">
              <a:rPr lang="en-US" sz="1400" b="1">
                <a:latin typeface="Arial Narrow" pitchFamily="34" charset="0"/>
                <a:cs typeface="Arial" pitchFamily="34" charset="0"/>
              </a:rPr>
              <a:pPr algn="r"/>
              <a:t>48</a:t>
            </a:fld>
            <a:endParaRPr lang="en-US" sz="1400" b="1" dirty="0"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42844" y="428604"/>
          <a:ext cx="8858313" cy="6297150"/>
        </p:xfrm>
        <a:graphic>
          <a:graphicData uri="http://schemas.openxmlformats.org/drawingml/2006/table">
            <a:tbl>
              <a:tblPr/>
              <a:tblGrid>
                <a:gridCol w="357189"/>
                <a:gridCol w="1428762"/>
                <a:gridCol w="2857520"/>
                <a:gridCol w="2286016"/>
                <a:gridCol w="1928826"/>
              </a:tblGrid>
              <a:tr h="277147"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latin typeface="Arial Narrow" pitchFamily="34" charset="0"/>
                          <a:ea typeface="Times New Roman"/>
                        </a:rPr>
                        <a:t>NO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 Narrow" pitchFamily="34" charset="0"/>
                          <a:ea typeface="Times New Roman"/>
                        </a:rPr>
                        <a:t>SUB </a:t>
                      </a:r>
                      <a:r>
                        <a:rPr lang="id-ID" sz="1400" b="1" dirty="0" smtClean="0">
                          <a:latin typeface="Arial Narrow" pitchFamily="34" charset="0"/>
                          <a:ea typeface="Times New Roman"/>
                        </a:rPr>
                        <a:t>URUSAN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latin typeface="Arial Narrow" pitchFamily="34" charset="0"/>
                          <a:ea typeface="Times New Roman"/>
                        </a:rPr>
                        <a:t>PEMERINTAH PUSAT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latin typeface="Arial Narrow" pitchFamily="34" charset="0"/>
                          <a:ea typeface="Times New Roman"/>
                        </a:rPr>
                        <a:t>DAERAH PROVINSI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latin typeface="Arial Narrow" pitchFamily="34" charset="0"/>
                          <a:ea typeface="Times New Roman"/>
                        </a:rPr>
                        <a:t>DAERAH KABUPATEN/KOTA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2876"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200" b="0" dirty="0">
                          <a:latin typeface="Arial Narrow" pitchFamily="34" charset="0"/>
                          <a:ea typeface="Times New Roman"/>
                        </a:rPr>
                        <a:t>1</a:t>
                      </a:r>
                      <a:endParaRPr lang="en-US" sz="1200" b="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200" b="0" dirty="0">
                          <a:latin typeface="Arial Narrow" pitchFamily="34" charset="0"/>
                          <a:ea typeface="Times New Roman"/>
                        </a:rPr>
                        <a:t>2</a:t>
                      </a:r>
                      <a:endParaRPr lang="en-US" sz="1200" b="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200" b="0" dirty="0">
                          <a:latin typeface="Arial Narrow" pitchFamily="34" charset="0"/>
                          <a:ea typeface="Times New Roman"/>
                        </a:rPr>
                        <a:t>3</a:t>
                      </a:r>
                      <a:endParaRPr lang="en-US" sz="1200" b="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200" b="0" dirty="0">
                          <a:latin typeface="Arial Narrow" pitchFamily="34" charset="0"/>
                          <a:ea typeface="Times New Roman"/>
                        </a:rPr>
                        <a:t>4</a:t>
                      </a:r>
                      <a:endParaRPr lang="en-US" sz="1200" b="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200" b="0" dirty="0">
                          <a:latin typeface="Arial Narrow" pitchFamily="34" charset="0"/>
                          <a:ea typeface="Times New Roman"/>
                        </a:rPr>
                        <a:t>5</a:t>
                      </a:r>
                      <a:endParaRPr lang="en-US" sz="1200" b="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3072"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2.</a:t>
                      </a:r>
                    </a:p>
                  </a:txBody>
                  <a:tcPr marL="36000" marR="1800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Sumber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Daya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Manusia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(SDM)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Penetapan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standardisasi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registrasi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tenaga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Indonesia,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tenaga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warga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negara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asing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 (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TK-WNA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),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serta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penerbitan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rekomendasi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pengesahan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rencana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penggunaan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tenaga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kerja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asing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(RPTKA) 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izin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mempekerjakan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tenaga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asing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(IMTA).</a:t>
                      </a:r>
                    </a:p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Penetapan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penempatan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dokter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spesialis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dokter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gigi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spesialis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bagi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Arial Narrow" pitchFamily="34" charset="0"/>
                          <a:ea typeface="Times New Roman"/>
                        </a:rPr>
                        <a:t>d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aerah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yang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tidak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mampu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tidak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diminati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.</a:t>
                      </a:r>
                    </a:p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Penetapan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standar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kompetensi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teknis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sertifikasi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pelaksana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Urusan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Pemerintahan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bidang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.</a:t>
                      </a:r>
                    </a:p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Penetapan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standar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pengembangan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kapasitas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SDM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.</a:t>
                      </a:r>
                    </a:p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Perencanaan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pengembangan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SDM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untuk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UKM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UKP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Nasional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.</a:t>
                      </a: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Perencanaan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pengembangan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SDM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untuk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UKM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UKP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Daerah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provinsi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.</a:t>
                      </a: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Penerbitan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izin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praktik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izin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kerja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tenaga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.</a:t>
                      </a:r>
                    </a:p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Perencanaan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pengembangan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SDM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untuk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UKM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UKP Daerah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kabupaten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/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kota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.</a:t>
                      </a: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0122"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3.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Sediaan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Farmasi,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Alat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Kesehatan,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Makanan 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Minuman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Penyediaan obat, vaksin,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alat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kesehatan,dan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suplemen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program 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nasional.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Pengawasan ketersediaan pemerataan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, 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keterjangkauan 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obat dan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alat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.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500" b="1" dirty="0" smtClean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Penerbitan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pengakuan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pedagang 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besar farmasi (PBF) cabang dan cabang penyalur alat kesehatan (PAK) .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28600" indent="-228600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Penerbitan izin usaha kecil obat tradisional (UKOT).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Penerbitan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izin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apotek,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toko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obat, toko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alat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kesehatan 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dan optikal.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228600" indent="-228600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Penerbitan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izin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usaha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mikro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obat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tradisional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(UMOT).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86644" y="59272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err="1" smtClean="0"/>
              <a:t>Lanjutan</a:t>
            </a:r>
            <a:r>
              <a:rPr lang="en-US" b="1" i="1" dirty="0" smtClean="0"/>
              <a:t> …</a:t>
            </a:r>
            <a:endParaRPr lang="en-US" b="1" i="1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926492" y="6485994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87326" y="6581777"/>
            <a:ext cx="72421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0" kern="0" dirty="0" err="1" smtClean="0">
                <a:solidFill>
                  <a:sysClr val="windowText" lastClr="000000"/>
                </a:solidFill>
                <a:latin typeface="Arial" pitchFamily="34" charset="0"/>
                <a:ea typeface="+mn-ea"/>
                <a:cs typeface="+mn-cs"/>
              </a:rPr>
              <a:t>Sumber</a:t>
            </a:r>
            <a:r>
              <a:rPr lang="en-US" sz="1200" b="0" kern="0" dirty="0" smtClean="0">
                <a:solidFill>
                  <a:sysClr val="windowText" lastClr="000000"/>
                </a:solidFill>
                <a:latin typeface="Arial" pitchFamily="34" charset="0"/>
                <a:ea typeface="+mn-ea"/>
                <a:cs typeface="+mn-cs"/>
              </a:rPr>
              <a:t> : BPS, 2015</a:t>
            </a:r>
            <a:endParaRPr lang="en-US" sz="1200" b="0" kern="0" dirty="0">
              <a:solidFill>
                <a:sysClr val="windowText" lastClr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8720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1BF82A-1968-4846-A93F-3D964C3732B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1044575" y="214313"/>
            <a:ext cx="7170738" cy="960437"/>
          </a:xfrm>
          <a:prstGeom prst="roundRect">
            <a:avLst>
              <a:gd name="adj" fmla="val 34722"/>
            </a:avLst>
          </a:prstGeom>
          <a:solidFill>
            <a:srgbClr val="FFFFFF"/>
          </a:solidFill>
          <a:ln w="28575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1800" b="0" kern="0">
              <a:solidFill>
                <a:srgbClr val="A4510C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071538" y="156975"/>
            <a:ext cx="7215238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v-SE" altLang="ja-JP" sz="2000" b="0" dirty="0">
                <a:ln w="12700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63500">
                    <a:srgbClr val="FFFFFF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  <a:ea typeface="ＭＳ Ｐゴシック"/>
                <a:cs typeface="+mn-cs"/>
              </a:rPr>
              <a:t>Perkembangan</a:t>
            </a:r>
          </a:p>
          <a:p>
            <a:pPr algn="ctr">
              <a:lnSpc>
                <a:spcPct val="85000"/>
              </a:lnSpc>
              <a:spcBef>
                <a:spcPts val="600"/>
              </a:spcBef>
              <a:defRPr/>
            </a:pPr>
            <a:r>
              <a:rPr lang="sv-SE" altLang="ja-JP" sz="2000" b="0" dirty="0" smtClean="0">
                <a:ln w="12700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rgbClr val="FFFFFF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/>
                <a:cs typeface="+mn-cs"/>
              </a:rPr>
              <a:t>INDEKS PEMBANGUNAN MANUSIA (IPM</a:t>
            </a:r>
            <a:r>
              <a:rPr lang="sv-SE" altLang="ja-JP" sz="2000" b="0" dirty="0">
                <a:ln w="12700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rgbClr val="FFFFFF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/>
                <a:cs typeface="+mn-cs"/>
              </a:rPr>
              <a:t>)</a:t>
            </a:r>
          </a:p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sv-SE" altLang="ja-JP" sz="2000" b="0" dirty="0" smtClean="0">
                <a:ln w="12700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63500">
                    <a:srgbClr val="FFFFFF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  <a:ea typeface="ＭＳ Ｐゴシック"/>
                <a:cs typeface="+mn-cs"/>
              </a:rPr>
              <a:t>Menurut Provinsi</a:t>
            </a:r>
            <a:endParaRPr lang="en-US" altLang="ja-JP" sz="2000" b="0" dirty="0">
              <a:ln w="12700">
                <a:solidFill>
                  <a:srgbClr val="000000"/>
                </a:solidFill>
                <a:prstDash val="solid"/>
                <a:miter lim="800000"/>
              </a:ln>
              <a:solidFill>
                <a:srgbClr val="CC0000"/>
              </a:solidFill>
              <a:effectLst>
                <a:glow rad="63500">
                  <a:srgbClr val="FFFFFF">
                    <a:satMod val="175000"/>
                    <a:alpha val="40000"/>
                  </a:srgb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vantGarde Md BT" pitchFamily="34" charset="0"/>
              <a:ea typeface="ＭＳ Ｐゴシック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85723" y="1285860"/>
          <a:ext cx="8715434" cy="5281187"/>
        </p:xfrm>
        <a:graphic>
          <a:graphicData uri="http://schemas.openxmlformats.org/drawingml/2006/table">
            <a:tbl>
              <a:tblPr/>
              <a:tblGrid>
                <a:gridCol w="357188"/>
                <a:gridCol w="1590756"/>
                <a:gridCol w="527568"/>
                <a:gridCol w="527568"/>
                <a:gridCol w="527568"/>
                <a:gridCol w="527568"/>
                <a:gridCol w="527568"/>
                <a:gridCol w="649315"/>
                <a:gridCol w="649315"/>
                <a:gridCol w="687880"/>
                <a:gridCol w="564062"/>
                <a:gridCol w="578946"/>
                <a:gridCol w="500066"/>
                <a:gridCol w="500066"/>
              </a:tblGrid>
              <a:tr h="6596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latin typeface="Arial Narrow"/>
                        </a:rPr>
                        <a:t>No                                                       </a:t>
                      </a:r>
                      <a:endParaRPr lang="en-US" sz="1400" b="1" i="0" u="none" strike="noStrike" dirty="0">
                        <a:latin typeface="Arial Narrow"/>
                      </a:endParaRPr>
                    </a:p>
                  </a:txBody>
                  <a:tcPr marL="36000" marR="7398" marT="7398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>
                          <a:latin typeface="Arial Narrow"/>
                        </a:rPr>
                        <a:t>Provinsi/Kab/Kota</a:t>
                      </a:r>
                      <a:endParaRPr lang="en-US" sz="1400" b="1" i="0" u="none" strike="noStrike">
                        <a:latin typeface="Arial Narrow"/>
                      </a:endParaRP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>
                          <a:latin typeface="Arial Narrow"/>
                        </a:rPr>
                        <a:t>Angka Harapan Hidup (Tahun)</a:t>
                      </a:r>
                      <a:endParaRPr lang="en-US" sz="1400" b="1" i="0" u="none" strike="noStrike">
                        <a:latin typeface="Arial Narrow"/>
                      </a:endParaRP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 dirty="0">
                          <a:latin typeface="Arial Narrow"/>
                        </a:rPr>
                        <a:t>Harapan Lama Sekolah</a:t>
                      </a:r>
                      <a:endParaRPr lang="en-US" sz="1400" b="1" i="0" u="none" strike="noStrike" dirty="0">
                        <a:latin typeface="Arial Narrow"/>
                      </a:endParaRPr>
                    </a:p>
                    <a:p>
                      <a:pPr algn="ctr" fontAlgn="ctr"/>
                      <a:r>
                        <a:rPr lang="en-US" sz="1400" b="1" i="0" u="none" strike="noStrike" dirty="0">
                          <a:latin typeface="Arial Narrow"/>
                        </a:rPr>
                        <a:t>(</a:t>
                      </a:r>
                      <a:r>
                        <a:rPr lang="en-US" sz="1400" b="1" i="0" u="none" strike="noStrike" dirty="0" err="1">
                          <a:latin typeface="Arial Narrow"/>
                        </a:rPr>
                        <a:t>Tahun</a:t>
                      </a:r>
                      <a:r>
                        <a:rPr lang="en-US" sz="1400" b="1" i="0" u="none" strike="noStrike" dirty="0">
                          <a:latin typeface="Arial Narrow"/>
                        </a:rPr>
                        <a:t>)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 dirty="0">
                          <a:latin typeface="Arial Narrow"/>
                        </a:rPr>
                        <a:t>Rata- rata Lama Sekolah</a:t>
                      </a:r>
                      <a:endParaRPr lang="en-US" sz="1400" b="1" i="0" u="none" strike="noStrike" dirty="0">
                        <a:latin typeface="Arial Narrow"/>
                      </a:endParaRPr>
                    </a:p>
                    <a:p>
                      <a:pPr algn="ctr" fontAlgn="ctr"/>
                      <a:r>
                        <a:rPr lang="en-US" sz="1400" b="1" i="0" u="none" strike="noStrike" dirty="0">
                          <a:latin typeface="Arial Narrow"/>
                        </a:rPr>
                        <a:t>(</a:t>
                      </a:r>
                      <a:r>
                        <a:rPr lang="en-US" sz="1400" b="1" i="0" u="none" strike="noStrike" dirty="0" err="1">
                          <a:latin typeface="Arial Narrow"/>
                        </a:rPr>
                        <a:t>Tahun</a:t>
                      </a:r>
                      <a:r>
                        <a:rPr lang="en-US" sz="1400" b="1" i="0" u="none" strike="noStrike" dirty="0">
                          <a:latin typeface="Arial Narrow"/>
                        </a:rPr>
                        <a:t>)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d-ID" sz="1300" b="1" i="0" u="none" strike="noStrike" dirty="0">
                          <a:latin typeface="Arial Narrow"/>
                        </a:rPr>
                        <a:t>Pengeluaran per Kapita </a:t>
                      </a:r>
                      <a:r>
                        <a:rPr lang="en-US" sz="1300" b="1" i="0" u="none" strike="noStrike" dirty="0" smtClean="0">
                          <a:latin typeface="Arial Narrow"/>
                        </a:rPr>
                        <a:t> d</a:t>
                      </a:r>
                      <a:r>
                        <a:rPr lang="id-ID" sz="1300" b="1" i="0" u="none" strike="noStrike" dirty="0" smtClean="0">
                          <a:latin typeface="Arial Narrow"/>
                        </a:rPr>
                        <a:t>isesuaikan</a:t>
                      </a:r>
                      <a:endParaRPr lang="en-US" sz="1300" b="1" i="0" u="none" strike="noStrike" dirty="0">
                        <a:latin typeface="Arial Narrow"/>
                      </a:endParaRPr>
                    </a:p>
                    <a:p>
                      <a:pPr algn="ctr" fontAlgn="ctr"/>
                      <a:r>
                        <a:rPr lang="en-US" sz="1400" b="1" i="0" u="none" strike="noStrike" spc="10" dirty="0">
                          <a:latin typeface="Arial Narrow"/>
                        </a:rPr>
                        <a:t>(</a:t>
                      </a:r>
                      <a:r>
                        <a:rPr lang="en-US" sz="1400" b="1" i="0" u="none" strike="noStrike" spc="10" dirty="0" smtClean="0">
                          <a:latin typeface="Arial Narrow"/>
                        </a:rPr>
                        <a:t>Rp.000)</a:t>
                      </a:r>
                      <a:endParaRPr lang="en-US" sz="1400" b="1" i="0" u="none" strike="noStrike" dirty="0">
                        <a:latin typeface="Arial Narrow"/>
                      </a:endParaRP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 dirty="0">
                          <a:latin typeface="Arial Narrow"/>
                        </a:rPr>
                        <a:t>IPM</a:t>
                      </a:r>
                      <a:endParaRPr lang="en-US" sz="1400" b="1" i="0" u="none" strike="noStrike" dirty="0">
                        <a:latin typeface="Arial Narrow"/>
                      </a:endParaRP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err="1">
                          <a:latin typeface="Arial Narrow"/>
                        </a:rPr>
                        <a:t>Rangking</a:t>
                      </a:r>
                      <a:endParaRPr lang="en-US" sz="1400" b="1" i="0" u="none" strike="noStrike" dirty="0">
                        <a:latin typeface="Arial Narrow"/>
                      </a:endParaRP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8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</a:tr>
              <a:tr h="224892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latin typeface="Arial Narrow"/>
                        </a:rPr>
                        <a:t>2014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latin typeface="Arial Narrow"/>
                        </a:rPr>
                        <a:t>2015</a:t>
                      </a:r>
                      <a:endParaRPr lang="en-US" sz="1400" b="1" i="0" u="none" strike="noStrike" dirty="0">
                        <a:latin typeface="Arial Narrow"/>
                      </a:endParaRP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latin typeface="Arial Narrow"/>
                        </a:rPr>
                        <a:t>2014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latin typeface="Arial Narrow"/>
                        </a:rPr>
                        <a:t>2015</a:t>
                      </a:r>
                      <a:endParaRPr lang="en-US" sz="1400" b="1" i="0" u="none" strike="noStrike" dirty="0">
                        <a:latin typeface="Arial Narrow"/>
                      </a:endParaRP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latin typeface="Arial Narrow"/>
                        </a:rPr>
                        <a:t>2014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latin typeface="Arial Narrow"/>
                        </a:rPr>
                        <a:t>2015</a:t>
                      </a:r>
                      <a:endParaRPr lang="en-US" sz="1400" b="1" i="0" u="none" strike="noStrike" dirty="0">
                        <a:latin typeface="Arial Narrow"/>
                      </a:endParaRP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latin typeface="Arial Narrow"/>
                        </a:rPr>
                        <a:t>2014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latin typeface="Arial Narrow"/>
                        </a:rPr>
                        <a:t>2015</a:t>
                      </a:r>
                      <a:endParaRPr lang="en-US" sz="1400" b="1" i="0" u="none" strike="noStrike" dirty="0">
                        <a:latin typeface="Arial Narrow"/>
                      </a:endParaRP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latin typeface="Arial Narrow"/>
                        </a:rPr>
                        <a:t>2014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latin typeface="Arial Narrow"/>
                        </a:rPr>
                        <a:t>2015</a:t>
                      </a:r>
                      <a:endParaRPr lang="en-US" sz="1400" b="1" i="0" u="none" strike="noStrike" dirty="0">
                        <a:latin typeface="Arial Narrow"/>
                      </a:endParaRP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latin typeface="Arial Narrow"/>
                        </a:rPr>
                        <a:t>2014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latin typeface="Arial Narrow"/>
                        </a:rPr>
                        <a:t>2015</a:t>
                      </a:r>
                      <a:endParaRPr lang="en-US" sz="1400" b="1" i="0" u="none" strike="noStrike" dirty="0">
                        <a:latin typeface="Arial Narrow"/>
                      </a:endParaRP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81"/>
                    </a:solidFill>
                  </a:tcPr>
                </a:tc>
              </a:tr>
              <a:tr h="208590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latin typeface="Arial Narrow"/>
                        </a:rPr>
                        <a:t>1</a:t>
                      </a:r>
                    </a:p>
                  </a:txBody>
                  <a:tcPr marL="36000" marR="7398" marT="7398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en-US" sz="1300" b="1" i="0" u="none" strike="noStrike" dirty="0">
                          <a:latin typeface="Arial Narrow"/>
                        </a:rPr>
                        <a:t>ACEH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69,35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69,50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13,53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13,73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8,71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8,77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8.297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8.533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68,81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69,45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11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590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>
                          <a:latin typeface="Arial Narrow"/>
                        </a:rPr>
                        <a:t>2</a:t>
                      </a:r>
                    </a:p>
                  </a:txBody>
                  <a:tcPr marL="36000" marR="7398" marT="7398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en-US" sz="1300" b="1" i="0" u="none" strike="noStrike" dirty="0">
                          <a:latin typeface="Arial Narrow"/>
                        </a:rPr>
                        <a:t>SUMATERA UTARA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68,04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68,29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12,61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12,82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8,93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9,03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9.391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9.563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68,87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69,51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10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590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latin typeface="Arial Narrow"/>
                        </a:rPr>
                        <a:t>3</a:t>
                      </a:r>
                    </a:p>
                  </a:txBody>
                  <a:tcPr marL="36000" marR="7398" marT="7398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en-US" sz="1300" b="1" i="0" u="none" strike="noStrike" dirty="0">
                          <a:latin typeface="Arial Narrow"/>
                        </a:rPr>
                        <a:t>SUMATERA BARAT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68,32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68,66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13,48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13,60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8,29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8,42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9.621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9.804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69,36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69,98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8590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>
                          <a:latin typeface="Arial Narrow"/>
                        </a:rPr>
                        <a:t>4</a:t>
                      </a:r>
                    </a:p>
                  </a:txBody>
                  <a:tcPr marL="36000" marR="7398" marT="7398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en-US" sz="1300" b="1" i="0" u="none" strike="noStrike" dirty="0">
                          <a:latin typeface="Arial Narrow"/>
                        </a:rPr>
                        <a:t>RIAU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70,76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70,93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12,45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12,74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8,47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8,49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10.262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10.364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70,33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70,84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590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>
                          <a:latin typeface="Arial Narrow"/>
                        </a:rPr>
                        <a:t>5</a:t>
                      </a:r>
                    </a:p>
                  </a:txBody>
                  <a:tcPr marL="36000" marR="7398" marT="7398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en-US" sz="1300" b="1" i="0" u="none" strike="noStrike">
                          <a:latin typeface="Arial Narrow"/>
                        </a:rPr>
                        <a:t>JAMBI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70,43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70,56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12,38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12,57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7,92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7,96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9.141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9.446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68,24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68,89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17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590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>
                          <a:latin typeface="Arial Narrow"/>
                        </a:rPr>
                        <a:t>6</a:t>
                      </a:r>
                    </a:p>
                  </a:txBody>
                  <a:tcPr marL="36000" marR="7398" marT="7398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en-US" sz="1300" b="1" i="0" u="none" strike="noStrike">
                          <a:latin typeface="Arial Narrow"/>
                        </a:rPr>
                        <a:t>SUMATERA SELATAN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68,93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69,14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11,75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12,02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7,66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7,77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9.302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9.474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66,75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67,46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23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590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>
                          <a:latin typeface="Arial Narrow"/>
                        </a:rPr>
                        <a:t>7</a:t>
                      </a:r>
                    </a:p>
                  </a:txBody>
                  <a:tcPr marL="36000" marR="7398" marT="7398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en-US" sz="1300" b="1" i="0" u="none" strike="noStrike">
                          <a:latin typeface="Arial Narrow"/>
                        </a:rPr>
                        <a:t>BENGKULU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68,37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68,50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13,01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13,18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8,28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8,29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8.864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9.123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68,06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68,59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20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590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>
                          <a:latin typeface="Arial Narrow"/>
                        </a:rPr>
                        <a:t>8</a:t>
                      </a:r>
                    </a:p>
                  </a:txBody>
                  <a:tcPr marL="36000" marR="7398" marT="7398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en-US" sz="1300" b="1" i="0" u="none" strike="noStrike">
                          <a:latin typeface="Arial Narrow"/>
                        </a:rPr>
                        <a:t>LAMPUNG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69,66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69,90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12,24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12,25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7,48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7,56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8.476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8.729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66,42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66,95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26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590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>
                          <a:latin typeface="Arial Narrow"/>
                        </a:rPr>
                        <a:t>9</a:t>
                      </a:r>
                    </a:p>
                  </a:txBody>
                  <a:tcPr marL="36000" marR="7398" marT="7398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en-US" sz="1300" b="1" i="0" u="none" strike="noStrike" dirty="0">
                          <a:latin typeface="Arial Narrow"/>
                        </a:rPr>
                        <a:t>KEP. </a:t>
                      </a:r>
                      <a:r>
                        <a:rPr lang="en-US" sz="1300" b="1" i="0" u="none" strike="noStrike" dirty="0" smtClean="0">
                          <a:latin typeface="Arial Narrow"/>
                        </a:rPr>
                        <a:t>BABEL</a:t>
                      </a:r>
                      <a:endParaRPr lang="en-US" sz="1300" b="1" i="0" u="none" strike="noStrike" dirty="0">
                        <a:latin typeface="Arial Narrow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69,72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69,88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11,18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11,60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7,35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7,46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11.691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11.781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68,27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69,05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16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590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>
                          <a:latin typeface="Arial Narrow"/>
                        </a:rPr>
                        <a:t>10</a:t>
                      </a:r>
                    </a:p>
                  </a:txBody>
                  <a:tcPr marL="36000" marR="7398" marT="7398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en-US" sz="1300" b="1" i="0" u="none" strike="noStrike" dirty="0">
                          <a:latin typeface="Arial Narrow"/>
                        </a:rPr>
                        <a:t>KEPULAUAN RIAU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69,15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69,41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12,51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12,60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9,64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9,65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13.019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13.177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73,40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73,75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4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590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>
                          <a:latin typeface="Arial Narrow"/>
                        </a:rPr>
                        <a:t>11</a:t>
                      </a:r>
                    </a:p>
                  </a:txBody>
                  <a:tcPr marL="36000" marR="7398" marT="7398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en-US" sz="1300" b="1" i="0" u="none" strike="noStrike" dirty="0">
                          <a:latin typeface="Arial Narrow"/>
                        </a:rPr>
                        <a:t>DKI JAKARTA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spc="-15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72,27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72,43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spc="-2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12,38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12,59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spc="-2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10,54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10,70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16.898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17.075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78,39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78,99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590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>
                          <a:latin typeface="Arial Narrow"/>
                        </a:rPr>
                        <a:t>12</a:t>
                      </a:r>
                    </a:p>
                  </a:txBody>
                  <a:tcPr marL="36000" marR="7398" marT="7398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en-US" sz="1300" b="1" i="0" u="none" strike="noStrike" dirty="0">
                          <a:latin typeface="Arial Narrow"/>
                        </a:rPr>
                        <a:t>JAWA BARAT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72,23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72,41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12,08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12,15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7,71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7,86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9.447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9.778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68,80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69,50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rgbClr val="0000CC"/>
                          </a:solidFill>
                          <a:latin typeface="Arial Narrow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590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>
                          <a:latin typeface="Arial Narrow"/>
                        </a:rPr>
                        <a:t>13</a:t>
                      </a:r>
                    </a:p>
                  </a:txBody>
                  <a:tcPr marL="36000" marR="7398" marT="7398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en-US" sz="1300" b="1" i="0" u="none" strike="noStrike" dirty="0">
                          <a:latin typeface="Arial Narrow"/>
                        </a:rPr>
                        <a:t>JAWA TENGAH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73,88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73,96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12,38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6,93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7,03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9.640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9.930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68,78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69,49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13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rgbClr val="0000CC"/>
                          </a:solidFill>
                          <a:latin typeface="Arial Narrow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590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>
                          <a:latin typeface="Arial Narrow"/>
                        </a:rPr>
                        <a:t>14</a:t>
                      </a:r>
                    </a:p>
                  </a:txBody>
                  <a:tcPr marL="36000" marR="7398" marT="7398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en-US" sz="1300" b="1" i="0" u="none" strike="noStrike" dirty="0">
                          <a:latin typeface="Arial Narrow"/>
                        </a:rPr>
                        <a:t>D I YOGYAKARTA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74,50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74,68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14,85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15,03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8,84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9,00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12.294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12.684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76,81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77,59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590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>
                          <a:latin typeface="Arial Narrow"/>
                        </a:rPr>
                        <a:t>16</a:t>
                      </a:r>
                    </a:p>
                  </a:txBody>
                  <a:tcPr marL="36000" marR="7398" marT="7398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en-US" sz="1300" b="1" i="0" u="none" strike="noStrike">
                          <a:latin typeface="Arial Narrow"/>
                        </a:rPr>
                        <a:t>BANTEN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69,13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69,43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12,31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12,35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8,19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8,27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11.150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11.261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69,89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70,27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590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>
                          <a:latin typeface="Arial Narrow"/>
                        </a:rPr>
                        <a:t>17</a:t>
                      </a:r>
                    </a:p>
                  </a:txBody>
                  <a:tcPr marL="36000" marR="7398" marT="7398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en-US" sz="1300" b="1" i="0" u="none" strike="noStrike">
                          <a:latin typeface="Arial Narrow"/>
                        </a:rPr>
                        <a:t>BALI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71,20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71,35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12,64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12,97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8,11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8,26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12.831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13.078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72,48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73,27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5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590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>
                          <a:latin typeface="Arial Narrow"/>
                        </a:rPr>
                        <a:t>23</a:t>
                      </a:r>
                    </a:p>
                  </a:txBody>
                  <a:tcPr marL="36000" marR="7398" marT="7398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en-US" sz="1300" b="1" i="0" u="none" strike="noStrike" dirty="0">
                          <a:latin typeface="Arial Narrow"/>
                        </a:rPr>
                        <a:t>KALIMANTAN TIMUR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73,62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73,65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13,17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13,18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9,04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9,15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11.019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11.229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73,82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74,17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3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590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>
                          <a:latin typeface="Arial Narrow"/>
                        </a:rPr>
                        <a:t>24</a:t>
                      </a:r>
                    </a:p>
                  </a:txBody>
                  <a:tcPr marL="36000" marR="7398" marT="7398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en-US" sz="1300" b="1" i="0" u="none" strike="noStrike" dirty="0">
                          <a:latin typeface="Arial Narrow"/>
                        </a:rPr>
                        <a:t>KALIMANTAN UTARA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72,12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72,16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12,52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12,54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8,35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8,36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8.289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8.354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68,64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68,76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14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590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>
                          <a:latin typeface="Arial Narrow"/>
                        </a:rPr>
                        <a:t>25</a:t>
                      </a:r>
                    </a:p>
                  </a:txBody>
                  <a:tcPr marL="36000" marR="7398" marT="7398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en-US" sz="1300" b="1" i="0" u="none" strike="noStrike" dirty="0">
                          <a:latin typeface="Arial Narrow"/>
                        </a:rPr>
                        <a:t>SULAWESI UTARA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70,94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70,99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12,16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12,43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8,86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8,88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9.628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9.729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69,96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70,39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590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>
                          <a:latin typeface="Arial Narrow"/>
                        </a:rPr>
                        <a:t>27</a:t>
                      </a:r>
                    </a:p>
                  </a:txBody>
                  <a:tcPr marL="36000" marR="7398" marT="7398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en-US" sz="1300" b="1" i="0" u="none" strike="noStrike" dirty="0">
                          <a:latin typeface="Arial Narrow"/>
                        </a:rPr>
                        <a:t>SULAWESI SELATAN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69,60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69,80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12,90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12,99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7,49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7,64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9.723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9.992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68,49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69,15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16</a:t>
                      </a: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rgbClr val="0000CC"/>
                          </a:solidFill>
                          <a:latin typeface="Arial Narrow" pitchFamily="34" charset="0"/>
                        </a:rPr>
                        <a:t>14</a:t>
                      </a:r>
                      <a:endParaRPr lang="en-US" sz="1400" b="1" i="0" u="none" strike="noStrike" dirty="0">
                        <a:solidFill>
                          <a:srgbClr val="0000CC"/>
                        </a:solidFill>
                        <a:latin typeface="Arial Narrow" pitchFamily="34" charset="0"/>
                      </a:endParaRPr>
                    </a:p>
                  </a:txBody>
                  <a:tcPr marL="36000" marR="7398" marT="7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48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latin typeface="Arial Narrow"/>
                        </a:rPr>
                        <a:t>0</a:t>
                      </a:r>
                    </a:p>
                  </a:txBody>
                  <a:tcPr marL="36000" marR="7398" marT="7398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latin typeface="Arial Narrow"/>
                        </a:rPr>
                        <a:t>INDONESIA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 dirty="0" smtClean="0">
                          <a:latin typeface="Arial Narrow" pitchFamily="34" charset="0"/>
                        </a:rPr>
                        <a:t>70,59</a:t>
                      </a:r>
                      <a:endParaRPr lang="en-US" sz="1400" b="1" i="0" u="none" strike="noStrike" dirty="0"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5000"/>
                        </a:lnSpc>
                      </a:pPr>
                      <a:r>
                        <a:rPr lang="en-US" sz="1400" b="1" i="0" u="none" strike="noStrike" dirty="0" smtClean="0">
                          <a:latin typeface="Arial Narrow" pitchFamily="34" charset="0"/>
                        </a:rPr>
                        <a:t>70,78</a:t>
                      </a:r>
                      <a:endParaRPr lang="en-US" sz="1400" b="1" i="0" u="none" strike="noStrike" dirty="0"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 dirty="0" smtClean="0">
                          <a:latin typeface="Arial Narrow" pitchFamily="34" charset="0"/>
                        </a:rPr>
                        <a:t>12,39</a:t>
                      </a:r>
                      <a:endParaRPr lang="en-US" sz="1400" b="1" i="0" u="none" strike="noStrike" dirty="0"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5000"/>
                        </a:lnSpc>
                      </a:pPr>
                      <a:r>
                        <a:rPr lang="en-US" sz="1400" b="1" i="0" u="none" strike="noStrike" dirty="0" smtClean="0">
                          <a:latin typeface="Arial Narrow" pitchFamily="34" charset="0"/>
                        </a:rPr>
                        <a:t>12,55</a:t>
                      </a:r>
                      <a:endParaRPr lang="en-US" sz="1400" b="1" i="0" u="none" strike="noStrike" dirty="0"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 dirty="0" smtClean="0">
                          <a:latin typeface="Arial Narrow" pitchFamily="34" charset="0"/>
                        </a:rPr>
                        <a:t>7,73</a:t>
                      </a:r>
                      <a:endParaRPr lang="en-US" sz="1400" b="1" i="0" u="none" strike="noStrike" dirty="0"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5000"/>
                        </a:lnSpc>
                      </a:pPr>
                      <a:r>
                        <a:rPr lang="en-US" sz="1400" b="1" i="0" u="none" strike="noStrike" dirty="0" smtClean="0">
                          <a:latin typeface="Arial Narrow" pitchFamily="34" charset="0"/>
                        </a:rPr>
                        <a:t>7,84</a:t>
                      </a:r>
                      <a:endParaRPr lang="en-US" sz="1400" b="1" i="0" u="none" strike="noStrike" dirty="0"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 dirty="0">
                          <a:latin typeface="Arial Narrow" pitchFamily="34" charset="0"/>
                        </a:rPr>
                        <a:t>9.903</a:t>
                      </a: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5000"/>
                        </a:lnSpc>
                      </a:pPr>
                      <a:r>
                        <a:rPr lang="en-US" sz="1400" b="1" i="0" u="none" strike="noStrike" dirty="0" smtClean="0">
                          <a:latin typeface="Arial Narrow" pitchFamily="34" charset="0"/>
                        </a:rPr>
                        <a:t>10.150</a:t>
                      </a:r>
                      <a:endParaRPr lang="en-US" sz="1400" b="1" i="0" u="none" strike="noStrike" dirty="0"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 dirty="0" smtClean="0">
                          <a:latin typeface="Arial Narrow" pitchFamily="34" charset="0"/>
                        </a:rPr>
                        <a:t>68,90</a:t>
                      </a:r>
                      <a:endParaRPr lang="en-US" sz="1400" b="1" i="0" u="none" strike="noStrike" dirty="0"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7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 dirty="0" smtClean="0">
                          <a:latin typeface="Arial Narrow" pitchFamily="34" charset="0"/>
                        </a:rPr>
                        <a:t>69,55</a:t>
                      </a:r>
                      <a:endParaRPr lang="en-US" sz="1400" b="1" i="0" u="none" strike="noStrike" dirty="0"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7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1" i="0" u="none" strike="noStrike" dirty="0"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1" i="0" u="none" strike="noStrike" dirty="0">
                        <a:latin typeface="Arial Narrow" pitchFamily="34" charset="0"/>
                      </a:endParaRPr>
                    </a:p>
                  </a:txBody>
                  <a:tcPr marL="36000" marR="7398" marT="7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2211" y="604173"/>
          <a:ext cx="8858313" cy="5396595"/>
        </p:xfrm>
        <a:graphic>
          <a:graphicData uri="http://schemas.openxmlformats.org/drawingml/2006/table">
            <a:tbl>
              <a:tblPr/>
              <a:tblGrid>
                <a:gridCol w="357189"/>
                <a:gridCol w="1571638"/>
                <a:gridCol w="2714644"/>
                <a:gridCol w="2000264"/>
                <a:gridCol w="2214578"/>
              </a:tblGrid>
              <a:tr h="277147"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latin typeface="Arial Narrow" pitchFamily="34" charset="0"/>
                          <a:ea typeface="Times New Roman"/>
                        </a:rPr>
                        <a:t>NO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 Narrow" pitchFamily="34" charset="0"/>
                          <a:ea typeface="Times New Roman"/>
                        </a:rPr>
                        <a:t>SUB </a:t>
                      </a:r>
                      <a:r>
                        <a:rPr lang="id-ID" sz="1400" b="1" dirty="0" smtClean="0">
                          <a:latin typeface="Arial Narrow" pitchFamily="34" charset="0"/>
                          <a:ea typeface="Times New Roman"/>
                        </a:rPr>
                        <a:t>URUSAN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latin typeface="Arial Narrow" pitchFamily="34" charset="0"/>
                          <a:ea typeface="Times New Roman"/>
                        </a:rPr>
                        <a:t>PEMERINTAH PUSAT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latin typeface="Arial Narrow" pitchFamily="34" charset="0"/>
                          <a:ea typeface="Times New Roman"/>
                        </a:rPr>
                        <a:t>DAERAH PROVINSI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latin typeface="Arial Narrow" pitchFamily="34" charset="0"/>
                          <a:ea typeface="Times New Roman"/>
                        </a:rPr>
                        <a:t>DAERAH KABUPATEN/KOTA</a:t>
                      </a:r>
                      <a:endParaRPr lang="en-US" sz="14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2876"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200" b="0" dirty="0">
                          <a:latin typeface="Arial Narrow" pitchFamily="34" charset="0"/>
                          <a:ea typeface="Times New Roman"/>
                        </a:rPr>
                        <a:t>1</a:t>
                      </a:r>
                      <a:endParaRPr lang="en-US" sz="1200" b="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200" b="0" dirty="0">
                          <a:latin typeface="Arial Narrow" pitchFamily="34" charset="0"/>
                          <a:ea typeface="Times New Roman"/>
                        </a:rPr>
                        <a:t>2</a:t>
                      </a:r>
                      <a:endParaRPr lang="en-US" sz="1200" b="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200" b="0" dirty="0">
                          <a:latin typeface="Arial Narrow" pitchFamily="34" charset="0"/>
                          <a:ea typeface="Times New Roman"/>
                        </a:rPr>
                        <a:t>3</a:t>
                      </a:r>
                      <a:endParaRPr lang="en-US" sz="1200" b="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200" b="0" dirty="0">
                          <a:latin typeface="Arial Narrow" pitchFamily="34" charset="0"/>
                          <a:ea typeface="Times New Roman"/>
                        </a:rPr>
                        <a:t>4</a:t>
                      </a:r>
                      <a:endParaRPr lang="en-US" sz="1200" b="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id-ID" sz="1200" b="0" dirty="0">
                          <a:latin typeface="Arial Narrow" pitchFamily="34" charset="0"/>
                          <a:ea typeface="Times New Roman"/>
                        </a:rPr>
                        <a:t>5</a:t>
                      </a:r>
                      <a:endParaRPr lang="en-US" sz="1200" b="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3488"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US" sz="15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US" sz="15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 startAt="3"/>
                      </a:pP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Pembinaan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pengawasan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industri,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sarana 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produksi dan sarana distribusi sediaan farmasi, obat tradisional, alat kesehatan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perbekalan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rumah 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tangga (PKRT), bahan obat, bahan baku alam yang terkait dengan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kesehatan.</a:t>
                      </a:r>
                      <a:endParaRPr lang="en-US" sz="1500" b="1" dirty="0" smtClean="0">
                        <a:latin typeface="Arial Narrow" pitchFamily="34" charset="0"/>
                        <a:ea typeface="Times New Roman"/>
                      </a:endParaRPr>
                    </a:p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 startAt="3"/>
                      </a:pP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Pengawasan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i="1" dirty="0" smtClean="0">
                          <a:latin typeface="Arial Narrow" pitchFamily="34" charset="0"/>
                          <a:ea typeface="Times New Roman"/>
                        </a:rPr>
                        <a:t>pre-market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obat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,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obat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tradisional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,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kosmetika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,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alat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, PKRT,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makanan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minuman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.</a:t>
                      </a:r>
                    </a:p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 startAt="3"/>
                      </a:pP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Pengawasan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i="1" dirty="0" smtClean="0">
                          <a:latin typeface="Arial Narrow" pitchFamily="34" charset="0"/>
                          <a:ea typeface="Times New Roman"/>
                        </a:rPr>
                        <a:t>post-market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obat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,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obat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tradisional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,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kosmetika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,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alat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,  PKRT,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makanan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minuman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.</a:t>
                      </a: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 startAt="3"/>
                      </a:pP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Penerbitan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sertifikat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produksi 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alat kesehatan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kelas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1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(satu)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tertentu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/>
                      </a:r>
                      <a:b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</a:b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dan PKRT kelas 1 (satu)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tertentu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perusahaan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rumah 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tangga.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180975" indent="-180975" eaLnBrk="0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+mj-lt"/>
                        <a:buAutoNum type="alphaLcPeriod" startAt="3"/>
                      </a:pP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Penerbitan izin produksi makanan dan minuman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pada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industri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rumah</a:t>
                      </a: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/>
                      </a:r>
                      <a:b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</a:br>
                      <a:r>
                        <a:rPr lang="id-ID" sz="1500" b="1" dirty="0">
                          <a:latin typeface="Arial Narrow" pitchFamily="34" charset="0"/>
                          <a:ea typeface="Times New Roman"/>
                        </a:rPr>
                        <a:t>tangga.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marL="180975" marR="0" indent="-180975" algn="l" defTabSz="914400" rtl="0" eaLnBrk="0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 startAt="3"/>
                        <a:tabLst/>
                        <a:defRPr/>
                      </a:pP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Pengawasan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i="1" dirty="0" smtClean="0">
                          <a:latin typeface="Arial Narrow" pitchFamily="34" charset="0"/>
                          <a:ea typeface="Times New Roman"/>
                        </a:rPr>
                        <a:t>post-market</a:t>
                      </a:r>
                      <a:r>
                        <a:rPr lang="en-US" sz="1500" b="1" i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produk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id-ID" sz="1500" b="1" dirty="0" smtClean="0">
                          <a:latin typeface="Arial Narrow" pitchFamily="34" charset="0"/>
                          <a:ea typeface="Times New Roman"/>
                        </a:rPr>
                        <a:t>makanan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minuman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industri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rumah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tangga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.</a:t>
                      </a: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14512">
                <a:tc>
                  <a:txBody>
                    <a:bodyPr/>
                    <a:lstStyle/>
                    <a:p>
                      <a:pPr algn="ctr"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4.</a:t>
                      </a:r>
                    </a:p>
                  </a:txBody>
                  <a:tcPr marL="36000" marR="18000" marT="3600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Pemberdayaan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Masyarakat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	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Bidang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/>
                      </a:r>
                      <a:b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</a:b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Pemberdayaan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masyarakat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bidang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melalui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tokoh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nasional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Internasional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,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kelompok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masyarakat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,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organisasi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swadaya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masyarakat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serta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dunia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usaha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tingkat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nasional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internasional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.</a:t>
                      </a: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Pemberdayaan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masyarakat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bidang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melalui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tokoh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provinsi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, 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kelompok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masyarakat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,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organisasi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swadaya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masyarakat</a:t>
                      </a:r>
                      <a:r>
                        <a:rPr lang="en-US" sz="15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dunia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usaha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tingkat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provinsi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.</a:t>
                      </a: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Pemberdayaan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masyarakat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bidang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kesehatan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melalui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tokoh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kabupaten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/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kota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,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kelompok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masyarakat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,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organisasi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swadaya</a:t>
                      </a:r>
                      <a:endParaRPr lang="en-US" sz="15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 eaLnBrk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masyarakat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dan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dunia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usaha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>
                          <a:latin typeface="Arial Narrow" pitchFamily="34" charset="0"/>
                          <a:ea typeface="Times New Roman"/>
                        </a:rPr>
                        <a:t>tingkat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kab</a:t>
                      </a:r>
                      <a:r>
                        <a:rPr lang="en-US" sz="1500" b="1" dirty="0" smtClean="0">
                          <a:latin typeface="Arial Narrow" pitchFamily="34" charset="0"/>
                          <a:ea typeface="Times New Roman"/>
                        </a:rPr>
                        <a:t>/</a:t>
                      </a:r>
                      <a:r>
                        <a:rPr lang="en-US" sz="1500" b="1" dirty="0" err="1" smtClean="0">
                          <a:latin typeface="Arial Narrow" pitchFamily="34" charset="0"/>
                          <a:ea typeface="Times New Roman"/>
                        </a:rPr>
                        <a:t>kota</a:t>
                      </a:r>
                      <a:r>
                        <a:rPr lang="en-US" sz="1500" b="1" dirty="0">
                          <a:latin typeface="Arial Narrow" pitchFamily="34" charset="0"/>
                          <a:ea typeface="Times New Roman"/>
                        </a:rPr>
                        <a:t>.</a:t>
                      </a:r>
                    </a:p>
                  </a:txBody>
                  <a:tcPr marL="36000" marR="1800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86644" y="142852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err="1" smtClean="0"/>
              <a:t>Lanjutan</a:t>
            </a:r>
            <a:r>
              <a:rPr lang="en-US" b="1" i="1" dirty="0" smtClean="0"/>
              <a:t> …</a:t>
            </a:r>
            <a:endParaRPr lang="en-US" b="1" i="1" dirty="0"/>
          </a:p>
        </p:txBody>
      </p:sp>
      <p:sp>
        <p:nvSpPr>
          <p:cNvPr id="4" name="Slide Number Placeholder 19"/>
          <p:cNvSpPr txBox="1">
            <a:spLocks noGrp="1"/>
          </p:cNvSpPr>
          <p:nvPr/>
        </p:nvSpPr>
        <p:spPr bwMode="auto">
          <a:xfrm>
            <a:off x="6868774" y="6215082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1070666-C672-4FB0-A619-04239ED77E87}" type="slidenum">
              <a:rPr lang="en-US" sz="1400" b="1">
                <a:latin typeface="Arial Narrow" pitchFamily="34" charset="0"/>
                <a:cs typeface="Arial" pitchFamily="34" charset="0"/>
              </a:rPr>
              <a:pPr algn="r"/>
              <a:t>50</a:t>
            </a:fld>
            <a:endParaRPr lang="en-US" sz="1400" b="1" dirty="0"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/>
          <p:nvPr/>
        </p:nvGrpSpPr>
        <p:grpSpPr>
          <a:xfrm>
            <a:off x="166256" y="714359"/>
            <a:ext cx="8834901" cy="5983327"/>
            <a:chOff x="142844" y="714356"/>
            <a:chExt cx="8834901" cy="5983327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33" name="Rectangle 32"/>
            <p:cNvSpPr/>
            <p:nvPr/>
          </p:nvSpPr>
          <p:spPr>
            <a:xfrm>
              <a:off x="142844" y="714356"/>
              <a:ext cx="2286016" cy="59833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52271" y="714356"/>
              <a:ext cx="3262737" cy="598332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715008" y="714356"/>
              <a:ext cx="3262737" cy="5983327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Oval 34"/>
          <p:cNvSpPr/>
          <p:nvPr/>
        </p:nvSpPr>
        <p:spPr>
          <a:xfrm>
            <a:off x="5857884" y="2750084"/>
            <a:ext cx="3000396" cy="31078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7159" y="1853650"/>
            <a:ext cx="1643074" cy="800219"/>
          </a:xfrm>
          <a:prstGeom prst="roundRect">
            <a:avLst/>
          </a:prstGeom>
          <a:solidFill>
            <a:srgbClr val="CCFFFF"/>
          </a:solidFill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rIns="36000" rtlCol="0">
            <a:spAutoFit/>
          </a:bodyPr>
          <a:lstStyle/>
          <a:p>
            <a:pPr algn="ctr"/>
            <a:r>
              <a:rPr lang="en-US" sz="1800" b="1" dirty="0" smtClean="0"/>
              <a:t>NASIONAL</a:t>
            </a:r>
          </a:p>
          <a:p>
            <a:pPr algn="ctr">
              <a:spcBef>
                <a:spcPts val="600"/>
              </a:spcBef>
            </a:pPr>
            <a:r>
              <a:rPr lang="en-US" sz="1800" b="1" dirty="0" smtClean="0">
                <a:latin typeface="Arial Narrow" pitchFamily="34" charset="0"/>
              </a:rPr>
              <a:t>(APBN)</a:t>
            </a:r>
            <a:endParaRPr lang="en-US" sz="1800" b="1" dirty="0">
              <a:latin typeface="Arial Narrow" pitchFamily="34" charset="0"/>
            </a:endParaRPr>
          </a:p>
        </p:txBody>
      </p:sp>
      <p:cxnSp>
        <p:nvCxnSpPr>
          <p:cNvPr id="9" name="Straight Connector 8"/>
          <p:cNvCxnSpPr>
            <a:endCxn id="7" idx="3"/>
          </p:cNvCxnSpPr>
          <p:nvPr/>
        </p:nvCxnSpPr>
        <p:spPr>
          <a:xfrm rot="10800000" flipH="1">
            <a:off x="357159" y="2253732"/>
            <a:ext cx="164307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7158" y="3499946"/>
            <a:ext cx="1643073" cy="800219"/>
          </a:xfrm>
          <a:prstGeom prst="roundRect">
            <a:avLst/>
          </a:prstGeom>
          <a:solidFill>
            <a:srgbClr val="CCFFFF"/>
          </a:solidFill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rIns="36000" rtlCol="0">
            <a:spAutoFit/>
          </a:bodyPr>
          <a:lstStyle/>
          <a:p>
            <a:pPr algn="ctr"/>
            <a:r>
              <a:rPr lang="en-US" sz="1800" b="1" dirty="0" smtClean="0"/>
              <a:t>PROVINSI</a:t>
            </a:r>
          </a:p>
          <a:p>
            <a:pPr algn="ctr">
              <a:spcBef>
                <a:spcPts val="600"/>
              </a:spcBef>
            </a:pPr>
            <a:r>
              <a:rPr lang="en-US" sz="1800" b="1" dirty="0" smtClean="0">
                <a:latin typeface="Arial Narrow" pitchFamily="34" charset="0"/>
              </a:rPr>
              <a:t>(APBD </a:t>
            </a:r>
            <a:r>
              <a:rPr lang="en-US" sz="1800" b="1" dirty="0" err="1" smtClean="0">
                <a:latin typeface="Arial Narrow" pitchFamily="34" charset="0"/>
              </a:rPr>
              <a:t>Prov</a:t>
            </a:r>
            <a:r>
              <a:rPr lang="en-US" sz="1800" b="1" dirty="0" smtClean="0">
                <a:latin typeface="Arial Narrow" pitchFamily="34" charset="0"/>
              </a:rPr>
              <a:t>)</a:t>
            </a:r>
            <a:endParaRPr lang="en-US" sz="1800" b="1" dirty="0">
              <a:latin typeface="Arial Narrow" pitchFamily="34" charset="0"/>
            </a:endParaRPr>
          </a:p>
        </p:txBody>
      </p:sp>
      <p:cxnSp>
        <p:nvCxnSpPr>
          <p:cNvPr id="11" name="Straight Connector 10"/>
          <p:cNvCxnSpPr>
            <a:endCxn id="10" idx="3"/>
          </p:cNvCxnSpPr>
          <p:nvPr/>
        </p:nvCxnSpPr>
        <p:spPr>
          <a:xfrm rot="10800000" flipH="1">
            <a:off x="357158" y="3900053"/>
            <a:ext cx="164307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7161" y="5372754"/>
            <a:ext cx="1643073" cy="800219"/>
          </a:xfrm>
          <a:prstGeom prst="roundRect">
            <a:avLst/>
          </a:prstGeom>
          <a:solidFill>
            <a:srgbClr val="CCFFFF"/>
          </a:solidFill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rIns="36000" rtlCol="0">
            <a:spAutoFit/>
          </a:bodyPr>
          <a:lstStyle/>
          <a:p>
            <a:pPr algn="ctr"/>
            <a:r>
              <a:rPr lang="en-US" sz="1800" b="1" spc="-130" dirty="0" smtClean="0"/>
              <a:t>KAB/KOTA</a:t>
            </a:r>
          </a:p>
          <a:p>
            <a:pPr algn="ctr">
              <a:spcBef>
                <a:spcPts val="600"/>
              </a:spcBef>
            </a:pPr>
            <a:r>
              <a:rPr lang="en-US" sz="1800" b="1" spc="-120" dirty="0" smtClean="0">
                <a:latin typeface="Arial Narrow" pitchFamily="34" charset="0"/>
              </a:rPr>
              <a:t>(APBD </a:t>
            </a:r>
            <a:r>
              <a:rPr lang="en-US" sz="1800" b="1" spc="-120" dirty="0" err="1" smtClean="0">
                <a:latin typeface="Arial Narrow" pitchFamily="34" charset="0"/>
              </a:rPr>
              <a:t>Kab</a:t>
            </a:r>
            <a:r>
              <a:rPr lang="en-US" sz="1800" b="1" spc="-120" dirty="0" smtClean="0">
                <a:latin typeface="Arial Narrow" pitchFamily="34" charset="0"/>
              </a:rPr>
              <a:t>/Kota)</a:t>
            </a:r>
            <a:endParaRPr lang="en-US" sz="1800" b="1" spc="-120" dirty="0">
              <a:latin typeface="Arial Narrow" pitchFamily="34" charset="0"/>
            </a:endParaRPr>
          </a:p>
        </p:txBody>
      </p:sp>
      <p:cxnSp>
        <p:nvCxnSpPr>
          <p:cNvPr id="16" name="Straight Connector 15"/>
          <p:cNvCxnSpPr>
            <a:stCxn id="15" idx="1"/>
            <a:endCxn id="15" idx="3"/>
          </p:cNvCxnSpPr>
          <p:nvPr/>
        </p:nvCxnSpPr>
        <p:spPr>
          <a:xfrm rot="10800000" flipH="1">
            <a:off x="357158" y="5772830"/>
            <a:ext cx="164307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14612" y="857232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SASARAN</a:t>
            </a:r>
            <a:endParaRPr lang="en-US" sz="2800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428861" y="1500174"/>
            <a:ext cx="6500858" cy="1588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00364" y="1809715"/>
            <a:ext cx="2143140" cy="820728"/>
          </a:xfrm>
          <a:prstGeom prst="roundRect">
            <a:avLst>
              <a:gd name="adj" fmla="val 46559"/>
            </a:avLst>
          </a:prstGeom>
          <a:solidFill>
            <a:schemeClr val="accent5">
              <a:lumMod val="50000"/>
            </a:schemeClr>
          </a:solidFill>
          <a:ln>
            <a:solidFill>
              <a:srgbClr val="0041C4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6000" tIns="0" rIns="36000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SASARAN</a:t>
            </a:r>
          </a:p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RPJMN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00364" y="3441590"/>
            <a:ext cx="2143140" cy="820728"/>
          </a:xfrm>
          <a:prstGeom prst="roundRect">
            <a:avLst>
              <a:gd name="adj" fmla="val 46559"/>
            </a:avLst>
          </a:prstGeom>
          <a:solidFill>
            <a:schemeClr val="accent5">
              <a:lumMod val="50000"/>
            </a:schemeClr>
          </a:solidFill>
          <a:ln>
            <a:solidFill>
              <a:srgbClr val="0041C4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6000" tIns="0" rIns="36000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SASARAN</a:t>
            </a:r>
          </a:p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RPJMD </a:t>
            </a:r>
            <a:r>
              <a:rPr lang="en-US" sz="1800" b="1" dirty="0" err="1" smtClean="0">
                <a:solidFill>
                  <a:schemeClr val="bg1"/>
                </a:solidFill>
              </a:rPr>
              <a:t>Prov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0364" y="5238773"/>
            <a:ext cx="2143140" cy="904905"/>
          </a:xfrm>
          <a:prstGeom prst="roundRect">
            <a:avLst>
              <a:gd name="adj" fmla="val 46559"/>
            </a:avLst>
          </a:prstGeom>
          <a:solidFill>
            <a:schemeClr val="accent5">
              <a:lumMod val="50000"/>
            </a:schemeClr>
          </a:solidFill>
          <a:ln>
            <a:solidFill>
              <a:srgbClr val="0041C4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6000" tIns="0" rIns="3600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 Narrow" pitchFamily="34" charset="0"/>
              </a:rPr>
              <a:t>SASARAN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 Narrow" pitchFamily="34" charset="0"/>
              </a:rPr>
              <a:t>RPJMD </a:t>
            </a:r>
            <a:r>
              <a:rPr lang="en-US" sz="2000" b="1" dirty="0" err="1" smtClean="0">
                <a:solidFill>
                  <a:schemeClr val="bg1"/>
                </a:solidFill>
                <a:latin typeface="Arial Narrow" pitchFamily="34" charset="0"/>
              </a:rPr>
              <a:t>Kab</a:t>
            </a:r>
            <a:r>
              <a:rPr lang="en-US" sz="2000" b="1" dirty="0" smtClean="0">
                <a:solidFill>
                  <a:schemeClr val="bg1"/>
                </a:solidFill>
                <a:latin typeface="Arial Narrow" pitchFamily="34" charset="0"/>
              </a:rPr>
              <a:t>/Kota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31763" y="2996729"/>
            <a:ext cx="2500330" cy="1622971"/>
          </a:xfrm>
          <a:prstGeom prst="ellipse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66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6000" tIns="0" rIns="36000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SASARAN RPJMN, RPJMD </a:t>
            </a:r>
            <a:r>
              <a:rPr lang="en-US" sz="1800" b="1" dirty="0" err="1" smtClean="0">
                <a:solidFill>
                  <a:schemeClr val="tx1"/>
                </a:solidFill>
              </a:rPr>
              <a:t>Prov</a:t>
            </a:r>
            <a:r>
              <a:rPr lang="en-US" sz="1800" b="1" dirty="0" smtClean="0">
                <a:solidFill>
                  <a:schemeClr val="tx1"/>
                </a:solidFill>
              </a:rPr>
              <a:t> &amp; </a:t>
            </a:r>
            <a:r>
              <a:rPr lang="en-US" sz="1800" b="1" dirty="0" err="1" smtClean="0">
                <a:solidFill>
                  <a:schemeClr val="tx1"/>
                </a:solidFill>
              </a:rPr>
              <a:t>Kab</a:t>
            </a:r>
            <a:r>
              <a:rPr lang="en-US" sz="1800" b="1" dirty="0" smtClean="0">
                <a:solidFill>
                  <a:schemeClr val="tx1"/>
                </a:solidFill>
              </a:rPr>
              <a:t>/Kota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57884" y="902693"/>
            <a:ext cx="3214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SASARAN BERSAMA</a:t>
            </a:r>
            <a:endParaRPr lang="en-US" sz="2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61783" y="166822"/>
            <a:ext cx="8715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 Narrow" pitchFamily="34" charset="0"/>
              </a:rPr>
              <a:t>SINKRONISASI SASARAN NASIONAL, PROVINSI DAN KAB/KOTA</a:t>
            </a:r>
            <a:endParaRPr lang="en-US" sz="2400" b="1" dirty="0">
              <a:latin typeface="Arial Narrow" pitchFamily="34" charset="0"/>
            </a:endParaRPr>
          </a:p>
        </p:txBody>
      </p:sp>
      <p:sp>
        <p:nvSpPr>
          <p:cNvPr id="24" name="Striped Right Arrow 23"/>
          <p:cNvSpPr/>
          <p:nvPr/>
        </p:nvSpPr>
        <p:spPr>
          <a:xfrm>
            <a:off x="2143108" y="1928802"/>
            <a:ext cx="714380" cy="500066"/>
          </a:xfrm>
          <a:prstGeom prst="stripedRightArrow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riped Right Arrow 24"/>
          <p:cNvSpPr/>
          <p:nvPr/>
        </p:nvSpPr>
        <p:spPr>
          <a:xfrm>
            <a:off x="2285984" y="3571876"/>
            <a:ext cx="714380" cy="500066"/>
          </a:xfrm>
          <a:prstGeom prst="stripedRightArrow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riped Right Arrow 25"/>
          <p:cNvSpPr/>
          <p:nvPr/>
        </p:nvSpPr>
        <p:spPr>
          <a:xfrm>
            <a:off x="2143108" y="5429264"/>
            <a:ext cx="714380" cy="500066"/>
          </a:xfrm>
          <a:prstGeom prst="stripedRightArrow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30"/>
          <p:cNvSpPr>
            <a:spLocks/>
          </p:cNvSpPr>
          <p:nvPr/>
        </p:nvSpPr>
        <p:spPr bwMode="gray">
          <a:xfrm rot="241236" flipV="1">
            <a:off x="5261096" y="5254629"/>
            <a:ext cx="1383075" cy="716044"/>
          </a:xfrm>
          <a:custGeom>
            <a:avLst/>
            <a:gdLst>
              <a:gd name="T0" fmla="*/ 2147483647 w 1225"/>
              <a:gd name="T1" fmla="*/ 2147483647 h 467"/>
              <a:gd name="T2" fmla="*/ 2147483647 w 1225"/>
              <a:gd name="T3" fmla="*/ 2147483647 h 467"/>
              <a:gd name="T4" fmla="*/ 2147483647 w 1225"/>
              <a:gd name="T5" fmla="*/ 2147483647 h 467"/>
              <a:gd name="T6" fmla="*/ 2147483647 w 1225"/>
              <a:gd name="T7" fmla="*/ 2147483647 h 467"/>
              <a:gd name="T8" fmla="*/ 2147483647 w 1225"/>
              <a:gd name="T9" fmla="*/ 2147483647 h 467"/>
              <a:gd name="T10" fmla="*/ 2147483647 w 1225"/>
              <a:gd name="T11" fmla="*/ 2147483647 h 467"/>
              <a:gd name="T12" fmla="*/ 2147483647 w 1225"/>
              <a:gd name="T13" fmla="*/ 0 h 467"/>
              <a:gd name="T14" fmla="*/ 2147483647 w 1225"/>
              <a:gd name="T15" fmla="*/ 2147483647 h 467"/>
              <a:gd name="T16" fmla="*/ 2147483647 w 1225"/>
              <a:gd name="T17" fmla="*/ 2147483647 h 467"/>
              <a:gd name="T18" fmla="*/ 2147483647 w 1225"/>
              <a:gd name="T19" fmla="*/ 2147483647 h 467"/>
              <a:gd name="T20" fmla="*/ 2147483647 w 1225"/>
              <a:gd name="T21" fmla="*/ 2147483647 h 467"/>
              <a:gd name="T22" fmla="*/ 2147483647 w 1225"/>
              <a:gd name="T23" fmla="*/ 2147483647 h 467"/>
              <a:gd name="T24" fmla="*/ 2147483647 w 1225"/>
              <a:gd name="T25" fmla="*/ 2147483647 h 467"/>
              <a:gd name="T26" fmla="*/ 2147483647 w 1225"/>
              <a:gd name="T27" fmla="*/ 2147483647 h 467"/>
              <a:gd name="T28" fmla="*/ 2147483647 w 1225"/>
              <a:gd name="T29" fmla="*/ 2147483647 h 467"/>
              <a:gd name="T30" fmla="*/ 2147483647 w 1225"/>
              <a:gd name="T31" fmla="*/ 2147483647 h 467"/>
              <a:gd name="T32" fmla="*/ 2147483647 w 1225"/>
              <a:gd name="T33" fmla="*/ 2147483647 h 467"/>
              <a:gd name="T34" fmla="*/ 2147483647 w 1225"/>
              <a:gd name="T35" fmla="*/ 2147483647 h 467"/>
              <a:gd name="T36" fmla="*/ 2147483647 w 1225"/>
              <a:gd name="T37" fmla="*/ 2147483647 h 467"/>
              <a:gd name="T38" fmla="*/ 2147483647 w 1225"/>
              <a:gd name="T39" fmla="*/ 2147483647 h 467"/>
              <a:gd name="T40" fmla="*/ 2147483647 w 1225"/>
              <a:gd name="T41" fmla="*/ 2147483647 h 467"/>
              <a:gd name="T42" fmla="*/ 2147483647 w 1225"/>
              <a:gd name="T43" fmla="*/ 2147483647 h 467"/>
              <a:gd name="T44" fmla="*/ 2147483647 w 1225"/>
              <a:gd name="T45" fmla="*/ 2147483647 h 467"/>
              <a:gd name="T46" fmla="*/ 2147483647 w 1225"/>
              <a:gd name="T47" fmla="*/ 2147483647 h 467"/>
              <a:gd name="T48" fmla="*/ 2147483647 w 1225"/>
              <a:gd name="T49" fmla="*/ 2147483647 h 467"/>
              <a:gd name="T50" fmla="*/ 2147483647 w 1225"/>
              <a:gd name="T51" fmla="*/ 2147483647 h 467"/>
              <a:gd name="T52" fmla="*/ 2147483647 w 1225"/>
              <a:gd name="T53" fmla="*/ 2147483647 h 467"/>
              <a:gd name="T54" fmla="*/ 2147483647 w 1225"/>
              <a:gd name="T55" fmla="*/ 2147483647 h 467"/>
              <a:gd name="T56" fmla="*/ 2147483647 w 1225"/>
              <a:gd name="T57" fmla="*/ 2147483647 h 467"/>
              <a:gd name="T58" fmla="*/ 2147483647 w 1225"/>
              <a:gd name="T59" fmla="*/ 2147483647 h 467"/>
              <a:gd name="T60" fmla="*/ 2147483647 w 1225"/>
              <a:gd name="T61" fmla="*/ 2147483647 h 467"/>
              <a:gd name="T62" fmla="*/ 0 w 1225"/>
              <a:gd name="T63" fmla="*/ 2147483647 h 46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225"/>
              <a:gd name="T97" fmla="*/ 0 h 467"/>
              <a:gd name="T98" fmla="*/ 1225 w 1225"/>
              <a:gd name="T99" fmla="*/ 467 h 46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gradFill flip="none" rotWithShape="1">
            <a:gsLst>
              <a:gs pos="0">
                <a:srgbClr val="0041C4">
                  <a:shade val="30000"/>
                  <a:satMod val="115000"/>
                </a:srgbClr>
              </a:gs>
              <a:gs pos="50000">
                <a:srgbClr val="0041C4">
                  <a:shade val="67500"/>
                  <a:satMod val="115000"/>
                </a:srgbClr>
              </a:gs>
              <a:gs pos="100000">
                <a:srgbClr val="0041C4">
                  <a:shade val="100000"/>
                  <a:satMod val="115000"/>
                </a:srgbClr>
              </a:gs>
            </a:gsLst>
            <a:lin ang="10800000" scaled="1"/>
            <a:tileRect/>
          </a:gra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Humanst531 BT" pitchFamily="34" charset="0"/>
            </a:endParaRPr>
          </a:p>
        </p:txBody>
      </p:sp>
      <p:sp>
        <p:nvSpPr>
          <p:cNvPr id="29" name="Notched Right Arrow 28"/>
          <p:cNvSpPr/>
          <p:nvPr/>
        </p:nvSpPr>
        <p:spPr>
          <a:xfrm>
            <a:off x="5214942" y="3583563"/>
            <a:ext cx="857256" cy="500066"/>
          </a:xfrm>
          <a:prstGeom prst="notchedRightArrow">
            <a:avLst/>
          </a:prstGeom>
          <a:gradFill flip="none" rotWithShape="1">
            <a:gsLst>
              <a:gs pos="0">
                <a:srgbClr val="0041C4">
                  <a:shade val="30000"/>
                  <a:satMod val="115000"/>
                </a:srgbClr>
              </a:gs>
              <a:gs pos="50000">
                <a:srgbClr val="0041C4">
                  <a:shade val="67500"/>
                  <a:satMod val="115000"/>
                </a:srgbClr>
              </a:gs>
              <a:gs pos="100000">
                <a:srgbClr val="0041C4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143638" y="4627948"/>
            <a:ext cx="2643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ym typeface="Wingdings" pitchFamily="2" charset="2"/>
              </a:rPr>
              <a:t>Contoh</a:t>
            </a:r>
            <a:r>
              <a:rPr lang="en-US" sz="2000" b="1" dirty="0" smtClean="0">
                <a:sym typeface="Wingdings" pitchFamily="2" charset="2"/>
              </a:rPr>
              <a:t> : </a:t>
            </a:r>
          </a:p>
          <a:p>
            <a:pPr algn="ctr"/>
            <a:r>
              <a:rPr lang="en-US" sz="2000" b="1" dirty="0" smtClean="0">
                <a:sym typeface="Wingdings" pitchFamily="2" charset="2"/>
              </a:rPr>
              <a:t>AKI</a:t>
            </a:r>
            <a:r>
              <a:rPr lang="en-US" sz="2000" b="1" smtClean="0">
                <a:sym typeface="Wingdings" pitchFamily="2" charset="2"/>
              </a:rPr>
              <a:t>, Perbaikan Gizi, Kemiskinan</a:t>
            </a:r>
            <a:endParaRPr lang="en-US" sz="2000" b="1" dirty="0" smtClean="0"/>
          </a:p>
        </p:txBody>
      </p:sp>
      <p:sp>
        <p:nvSpPr>
          <p:cNvPr id="37" name="Freeform 30"/>
          <p:cNvSpPr>
            <a:spLocks/>
          </p:cNvSpPr>
          <p:nvPr/>
        </p:nvSpPr>
        <p:spPr bwMode="gray">
          <a:xfrm rot="21358764">
            <a:off x="5261622" y="2008982"/>
            <a:ext cx="1766028" cy="716044"/>
          </a:xfrm>
          <a:custGeom>
            <a:avLst/>
            <a:gdLst>
              <a:gd name="T0" fmla="*/ 2147483647 w 1225"/>
              <a:gd name="T1" fmla="*/ 2147483647 h 467"/>
              <a:gd name="T2" fmla="*/ 2147483647 w 1225"/>
              <a:gd name="T3" fmla="*/ 2147483647 h 467"/>
              <a:gd name="T4" fmla="*/ 2147483647 w 1225"/>
              <a:gd name="T5" fmla="*/ 2147483647 h 467"/>
              <a:gd name="T6" fmla="*/ 2147483647 w 1225"/>
              <a:gd name="T7" fmla="*/ 2147483647 h 467"/>
              <a:gd name="T8" fmla="*/ 2147483647 w 1225"/>
              <a:gd name="T9" fmla="*/ 2147483647 h 467"/>
              <a:gd name="T10" fmla="*/ 2147483647 w 1225"/>
              <a:gd name="T11" fmla="*/ 2147483647 h 467"/>
              <a:gd name="T12" fmla="*/ 2147483647 w 1225"/>
              <a:gd name="T13" fmla="*/ 0 h 467"/>
              <a:gd name="T14" fmla="*/ 2147483647 w 1225"/>
              <a:gd name="T15" fmla="*/ 2147483647 h 467"/>
              <a:gd name="T16" fmla="*/ 2147483647 w 1225"/>
              <a:gd name="T17" fmla="*/ 2147483647 h 467"/>
              <a:gd name="T18" fmla="*/ 2147483647 w 1225"/>
              <a:gd name="T19" fmla="*/ 2147483647 h 467"/>
              <a:gd name="T20" fmla="*/ 2147483647 w 1225"/>
              <a:gd name="T21" fmla="*/ 2147483647 h 467"/>
              <a:gd name="T22" fmla="*/ 2147483647 w 1225"/>
              <a:gd name="T23" fmla="*/ 2147483647 h 467"/>
              <a:gd name="T24" fmla="*/ 2147483647 w 1225"/>
              <a:gd name="T25" fmla="*/ 2147483647 h 467"/>
              <a:gd name="T26" fmla="*/ 2147483647 w 1225"/>
              <a:gd name="T27" fmla="*/ 2147483647 h 467"/>
              <a:gd name="T28" fmla="*/ 2147483647 w 1225"/>
              <a:gd name="T29" fmla="*/ 2147483647 h 467"/>
              <a:gd name="T30" fmla="*/ 2147483647 w 1225"/>
              <a:gd name="T31" fmla="*/ 2147483647 h 467"/>
              <a:gd name="T32" fmla="*/ 2147483647 w 1225"/>
              <a:gd name="T33" fmla="*/ 2147483647 h 467"/>
              <a:gd name="T34" fmla="*/ 2147483647 w 1225"/>
              <a:gd name="T35" fmla="*/ 2147483647 h 467"/>
              <a:gd name="T36" fmla="*/ 2147483647 w 1225"/>
              <a:gd name="T37" fmla="*/ 2147483647 h 467"/>
              <a:gd name="T38" fmla="*/ 2147483647 w 1225"/>
              <a:gd name="T39" fmla="*/ 2147483647 h 467"/>
              <a:gd name="T40" fmla="*/ 2147483647 w 1225"/>
              <a:gd name="T41" fmla="*/ 2147483647 h 467"/>
              <a:gd name="T42" fmla="*/ 2147483647 w 1225"/>
              <a:gd name="T43" fmla="*/ 2147483647 h 467"/>
              <a:gd name="T44" fmla="*/ 2147483647 w 1225"/>
              <a:gd name="T45" fmla="*/ 2147483647 h 467"/>
              <a:gd name="T46" fmla="*/ 2147483647 w 1225"/>
              <a:gd name="T47" fmla="*/ 2147483647 h 467"/>
              <a:gd name="T48" fmla="*/ 2147483647 w 1225"/>
              <a:gd name="T49" fmla="*/ 2147483647 h 467"/>
              <a:gd name="T50" fmla="*/ 2147483647 w 1225"/>
              <a:gd name="T51" fmla="*/ 2147483647 h 467"/>
              <a:gd name="T52" fmla="*/ 2147483647 w 1225"/>
              <a:gd name="T53" fmla="*/ 2147483647 h 467"/>
              <a:gd name="T54" fmla="*/ 2147483647 w 1225"/>
              <a:gd name="T55" fmla="*/ 2147483647 h 467"/>
              <a:gd name="T56" fmla="*/ 2147483647 w 1225"/>
              <a:gd name="T57" fmla="*/ 2147483647 h 467"/>
              <a:gd name="T58" fmla="*/ 2147483647 w 1225"/>
              <a:gd name="T59" fmla="*/ 2147483647 h 467"/>
              <a:gd name="T60" fmla="*/ 2147483647 w 1225"/>
              <a:gd name="T61" fmla="*/ 2147483647 h 467"/>
              <a:gd name="T62" fmla="*/ 0 w 1225"/>
              <a:gd name="T63" fmla="*/ 2147483647 h 46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225"/>
              <a:gd name="T97" fmla="*/ 0 h 467"/>
              <a:gd name="T98" fmla="*/ 1225 w 1225"/>
              <a:gd name="T99" fmla="*/ 467 h 46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gradFill flip="none" rotWithShape="1">
            <a:gsLst>
              <a:gs pos="0">
                <a:srgbClr val="0041C4">
                  <a:shade val="30000"/>
                  <a:satMod val="115000"/>
                </a:srgbClr>
              </a:gs>
              <a:gs pos="50000">
                <a:srgbClr val="0041C4">
                  <a:shade val="67500"/>
                  <a:satMod val="115000"/>
                </a:srgbClr>
              </a:gs>
              <a:gs pos="100000">
                <a:srgbClr val="0041C4">
                  <a:shade val="100000"/>
                  <a:satMod val="115000"/>
                </a:srgbClr>
              </a:gs>
            </a:gsLst>
            <a:lin ang="10800000" scaled="1"/>
            <a:tileRect/>
          </a:gra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Humanst531 BT" pitchFamily="34" charset="0"/>
            </a:endParaRPr>
          </a:p>
        </p:txBody>
      </p:sp>
      <p:sp>
        <p:nvSpPr>
          <p:cNvPr id="30" name="Slide Number Placeholder 19"/>
          <p:cNvSpPr txBox="1">
            <a:spLocks noGrp="1"/>
          </p:cNvSpPr>
          <p:nvPr/>
        </p:nvSpPr>
        <p:spPr bwMode="auto">
          <a:xfrm>
            <a:off x="6868774" y="6278062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1070666-C672-4FB0-A619-04239ED77E87}" type="slidenum">
              <a:rPr lang="en-US" sz="1400" b="1">
                <a:latin typeface="Arial Narrow" pitchFamily="34" charset="0"/>
                <a:cs typeface="Arial" pitchFamily="34" charset="0"/>
              </a:rPr>
              <a:pPr algn="r"/>
              <a:t>51</a:t>
            </a:fld>
            <a:endParaRPr lang="en-US" sz="1400" b="1" dirty="0"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9" grpId="0" animBg="1"/>
      <p:bldP spid="28" grpId="0" animBg="1"/>
      <p:bldP spid="29" grpId="0" animBg="1"/>
      <p:bldP spid="36" grpId="0"/>
      <p:bldP spid="3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4"/>
          <p:cNvSpPr>
            <a:spLocks noChangeArrowheads="1"/>
          </p:cNvSpPr>
          <p:nvPr/>
        </p:nvSpPr>
        <p:spPr bwMode="auto">
          <a:xfrm>
            <a:off x="4532313" y="914400"/>
            <a:ext cx="3581400" cy="5257800"/>
          </a:xfrm>
          <a:prstGeom prst="rect">
            <a:avLst/>
          </a:prstGeom>
          <a:solidFill>
            <a:srgbClr val="F9BFE2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1" name="Rectangle 5"/>
          <p:cNvSpPr>
            <a:spLocks noChangeArrowheads="1"/>
          </p:cNvSpPr>
          <p:nvPr/>
        </p:nvSpPr>
        <p:spPr bwMode="auto">
          <a:xfrm>
            <a:off x="214313" y="914400"/>
            <a:ext cx="4343400" cy="5257800"/>
          </a:xfrm>
          <a:prstGeom prst="rect">
            <a:avLst/>
          </a:prstGeom>
          <a:solidFill>
            <a:srgbClr val="A3E7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rgbClr val="800000"/>
              </a:solidFill>
              <a:latin typeface="Albertus Extra Bold" pitchFamily="34" charset="0"/>
              <a:cs typeface="Arial" charset="0"/>
            </a:endParaRPr>
          </a:p>
        </p:txBody>
      </p:sp>
      <p:sp>
        <p:nvSpPr>
          <p:cNvPr id="163845" name="Rectangle 7"/>
          <p:cNvSpPr>
            <a:spLocks noChangeArrowheads="1"/>
          </p:cNvSpPr>
          <p:nvPr/>
        </p:nvSpPr>
        <p:spPr bwMode="auto">
          <a:xfrm>
            <a:off x="307975" y="990600"/>
            <a:ext cx="7729538" cy="1835150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d-ID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3846" name="Text Box 8"/>
          <p:cNvSpPr txBox="1">
            <a:spLocks noChangeArrowheads="1"/>
          </p:cNvSpPr>
          <p:nvPr/>
        </p:nvSpPr>
        <p:spPr bwMode="auto">
          <a:xfrm>
            <a:off x="2090755" y="2362200"/>
            <a:ext cx="909637" cy="40005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RPJM</a:t>
            </a:r>
          </a:p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NASIONAL</a:t>
            </a:r>
          </a:p>
        </p:txBody>
      </p:sp>
      <p:sp>
        <p:nvSpPr>
          <p:cNvPr id="163847" name="Text Box 9"/>
          <p:cNvSpPr txBox="1">
            <a:spLocks noChangeArrowheads="1"/>
          </p:cNvSpPr>
          <p:nvPr/>
        </p:nvSpPr>
        <p:spPr bwMode="auto">
          <a:xfrm>
            <a:off x="3800476" y="2390775"/>
            <a:ext cx="681038" cy="2540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RKP</a:t>
            </a:r>
          </a:p>
        </p:txBody>
      </p:sp>
      <p:sp>
        <p:nvSpPr>
          <p:cNvPr id="163848" name="Text Box 10"/>
          <p:cNvSpPr txBox="1">
            <a:spLocks noChangeArrowheads="1"/>
          </p:cNvSpPr>
          <p:nvPr/>
        </p:nvSpPr>
        <p:spPr bwMode="auto">
          <a:xfrm>
            <a:off x="5394336" y="2409825"/>
            <a:ext cx="976313" cy="2540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RAPBN</a:t>
            </a:r>
          </a:p>
        </p:txBody>
      </p:sp>
      <p:sp>
        <p:nvSpPr>
          <p:cNvPr id="163849" name="Text Box 11"/>
          <p:cNvSpPr txBox="1">
            <a:spLocks noChangeArrowheads="1"/>
          </p:cNvSpPr>
          <p:nvPr/>
        </p:nvSpPr>
        <p:spPr bwMode="auto">
          <a:xfrm>
            <a:off x="6805630" y="2409825"/>
            <a:ext cx="827087" cy="2540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APBN</a:t>
            </a:r>
          </a:p>
        </p:txBody>
      </p:sp>
      <p:sp>
        <p:nvSpPr>
          <p:cNvPr id="163850" name="Text Box 12"/>
          <p:cNvSpPr txBox="1">
            <a:spLocks noChangeArrowheads="1"/>
          </p:cNvSpPr>
          <p:nvPr/>
        </p:nvSpPr>
        <p:spPr bwMode="auto">
          <a:xfrm>
            <a:off x="1998663" y="3657600"/>
            <a:ext cx="990600" cy="4064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RPJM</a:t>
            </a:r>
          </a:p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DAERAH</a:t>
            </a:r>
          </a:p>
        </p:txBody>
      </p:sp>
      <p:sp>
        <p:nvSpPr>
          <p:cNvPr id="163851" name="Text Box 13"/>
          <p:cNvSpPr txBox="1">
            <a:spLocks noChangeArrowheads="1"/>
          </p:cNvSpPr>
          <p:nvPr/>
        </p:nvSpPr>
        <p:spPr bwMode="auto">
          <a:xfrm>
            <a:off x="3541713" y="3733800"/>
            <a:ext cx="838200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  <a:spcAft>
                <a:spcPct val="10000"/>
              </a:spcAft>
            </a:pPr>
            <a:r>
              <a:rPr lang="en-US" sz="1600" b="1">
                <a:solidFill>
                  <a:srgbClr val="FF0000"/>
                </a:solidFill>
                <a:latin typeface="Albertus" pitchFamily="34" charset="0"/>
                <a:cs typeface="Arial" pitchFamily="34" charset="0"/>
              </a:rPr>
              <a:t>RKPD</a:t>
            </a:r>
          </a:p>
        </p:txBody>
      </p:sp>
      <p:sp>
        <p:nvSpPr>
          <p:cNvPr id="163852" name="Text Box 14"/>
          <p:cNvSpPr txBox="1">
            <a:spLocks noChangeArrowheads="1"/>
          </p:cNvSpPr>
          <p:nvPr/>
        </p:nvSpPr>
        <p:spPr bwMode="auto">
          <a:xfrm>
            <a:off x="5945189" y="3717925"/>
            <a:ext cx="973137" cy="2540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RAPBD</a:t>
            </a:r>
          </a:p>
        </p:txBody>
      </p:sp>
      <p:sp>
        <p:nvSpPr>
          <p:cNvPr id="163853" name="Text Box 15"/>
          <p:cNvSpPr txBox="1">
            <a:spLocks noChangeArrowheads="1"/>
          </p:cNvSpPr>
          <p:nvPr/>
        </p:nvSpPr>
        <p:spPr bwMode="auto">
          <a:xfrm>
            <a:off x="7170739" y="3717925"/>
            <a:ext cx="825500" cy="2540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APBD</a:t>
            </a:r>
          </a:p>
        </p:txBody>
      </p:sp>
      <p:sp>
        <p:nvSpPr>
          <p:cNvPr id="163854" name="Text Box 16"/>
          <p:cNvSpPr txBox="1">
            <a:spLocks noChangeArrowheads="1"/>
          </p:cNvSpPr>
          <p:nvPr/>
        </p:nvSpPr>
        <p:spPr bwMode="auto">
          <a:xfrm>
            <a:off x="1974867" y="4572000"/>
            <a:ext cx="982663" cy="4064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RENSTRA</a:t>
            </a:r>
          </a:p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SKPD</a:t>
            </a:r>
          </a:p>
        </p:txBody>
      </p:sp>
      <p:sp>
        <p:nvSpPr>
          <p:cNvPr id="163855" name="Text Box 17"/>
          <p:cNvSpPr txBox="1">
            <a:spLocks noChangeArrowheads="1"/>
          </p:cNvSpPr>
          <p:nvPr/>
        </p:nvSpPr>
        <p:spPr bwMode="auto">
          <a:xfrm>
            <a:off x="3575050" y="4603750"/>
            <a:ext cx="928688" cy="4064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RENJA</a:t>
            </a:r>
          </a:p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SKPD</a:t>
            </a:r>
          </a:p>
        </p:txBody>
      </p:sp>
      <p:sp>
        <p:nvSpPr>
          <p:cNvPr id="163856" name="Text Box 18"/>
          <p:cNvSpPr txBox="1">
            <a:spLocks noChangeArrowheads="1"/>
          </p:cNvSpPr>
          <p:nvPr/>
        </p:nvSpPr>
        <p:spPr bwMode="auto">
          <a:xfrm>
            <a:off x="5511800" y="4540250"/>
            <a:ext cx="876300" cy="4064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RKA</a:t>
            </a:r>
          </a:p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SKPD</a:t>
            </a:r>
          </a:p>
        </p:txBody>
      </p:sp>
      <p:sp>
        <p:nvSpPr>
          <p:cNvPr id="163857" name="Text Box 19"/>
          <p:cNvSpPr txBox="1">
            <a:spLocks noChangeArrowheads="1"/>
          </p:cNvSpPr>
          <p:nvPr/>
        </p:nvSpPr>
        <p:spPr bwMode="auto">
          <a:xfrm>
            <a:off x="6773863" y="4572000"/>
            <a:ext cx="1123950" cy="4064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PENJABARAN</a:t>
            </a:r>
          </a:p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APBD</a:t>
            </a:r>
          </a:p>
        </p:txBody>
      </p:sp>
      <p:sp>
        <p:nvSpPr>
          <p:cNvPr id="163858" name="Text Box 20"/>
          <p:cNvSpPr txBox="1">
            <a:spLocks noChangeArrowheads="1"/>
          </p:cNvSpPr>
          <p:nvPr/>
        </p:nvSpPr>
        <p:spPr bwMode="auto">
          <a:xfrm>
            <a:off x="2043113" y="1219200"/>
            <a:ext cx="990600" cy="4064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RENSTRA</a:t>
            </a:r>
          </a:p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KL</a:t>
            </a:r>
          </a:p>
        </p:txBody>
      </p:sp>
      <p:sp>
        <p:nvSpPr>
          <p:cNvPr id="163859" name="Text Box 21"/>
          <p:cNvSpPr txBox="1">
            <a:spLocks noChangeArrowheads="1"/>
          </p:cNvSpPr>
          <p:nvPr/>
        </p:nvSpPr>
        <p:spPr bwMode="auto">
          <a:xfrm>
            <a:off x="3719530" y="1219200"/>
            <a:ext cx="928687" cy="4064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RENJA</a:t>
            </a:r>
          </a:p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KL</a:t>
            </a:r>
          </a:p>
        </p:txBody>
      </p:sp>
      <p:sp>
        <p:nvSpPr>
          <p:cNvPr id="163860" name="Text Box 22"/>
          <p:cNvSpPr txBox="1">
            <a:spLocks noChangeArrowheads="1"/>
          </p:cNvSpPr>
          <p:nvPr/>
        </p:nvSpPr>
        <p:spPr bwMode="auto">
          <a:xfrm>
            <a:off x="5472115" y="1295433"/>
            <a:ext cx="609462" cy="246221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RKA - KL</a:t>
            </a:r>
          </a:p>
        </p:txBody>
      </p:sp>
      <p:sp>
        <p:nvSpPr>
          <p:cNvPr id="163861" name="Text Box 23"/>
          <p:cNvSpPr txBox="1">
            <a:spLocks noChangeArrowheads="1"/>
          </p:cNvSpPr>
          <p:nvPr/>
        </p:nvSpPr>
        <p:spPr bwMode="auto">
          <a:xfrm>
            <a:off x="6767513" y="1219200"/>
            <a:ext cx="914400" cy="4064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RINCIAN</a:t>
            </a:r>
          </a:p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APBN</a:t>
            </a:r>
          </a:p>
        </p:txBody>
      </p:sp>
      <p:sp>
        <p:nvSpPr>
          <p:cNvPr id="119" name="Line 24"/>
          <p:cNvSpPr>
            <a:spLocks noChangeShapeType="1"/>
          </p:cNvSpPr>
          <p:nvPr/>
        </p:nvSpPr>
        <p:spPr bwMode="auto">
          <a:xfrm>
            <a:off x="1590675" y="2546350"/>
            <a:ext cx="4572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20" name="Line 25"/>
          <p:cNvSpPr>
            <a:spLocks noChangeShapeType="1"/>
          </p:cNvSpPr>
          <p:nvPr/>
        </p:nvSpPr>
        <p:spPr bwMode="auto">
          <a:xfrm>
            <a:off x="3033713" y="2546350"/>
            <a:ext cx="7620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63864" name="Text Box 26"/>
          <p:cNvSpPr txBox="1">
            <a:spLocks noChangeArrowheads="1"/>
          </p:cNvSpPr>
          <p:nvPr/>
        </p:nvSpPr>
        <p:spPr bwMode="auto">
          <a:xfrm>
            <a:off x="3008315" y="2330484"/>
            <a:ext cx="60625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dijabarkan</a:t>
            </a:r>
          </a:p>
        </p:txBody>
      </p:sp>
      <p:sp>
        <p:nvSpPr>
          <p:cNvPr id="122" name="Line 27"/>
          <p:cNvSpPr>
            <a:spLocks noChangeShapeType="1"/>
          </p:cNvSpPr>
          <p:nvPr/>
        </p:nvSpPr>
        <p:spPr bwMode="auto">
          <a:xfrm>
            <a:off x="4481513" y="2530475"/>
            <a:ext cx="914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23" name="Line 28"/>
          <p:cNvSpPr>
            <a:spLocks noChangeShapeType="1"/>
          </p:cNvSpPr>
          <p:nvPr/>
        </p:nvSpPr>
        <p:spPr bwMode="auto">
          <a:xfrm>
            <a:off x="6361113" y="2527300"/>
            <a:ext cx="4572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24" name="Line 29"/>
          <p:cNvSpPr>
            <a:spLocks noChangeShapeType="1"/>
          </p:cNvSpPr>
          <p:nvPr/>
        </p:nvSpPr>
        <p:spPr bwMode="auto">
          <a:xfrm flipH="1" flipV="1">
            <a:off x="2554288" y="1612900"/>
            <a:ext cx="0" cy="6858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63868" name="Text Box 30"/>
          <p:cNvSpPr txBox="1">
            <a:spLocks noChangeArrowheads="1"/>
          </p:cNvSpPr>
          <p:nvPr/>
        </p:nvSpPr>
        <p:spPr bwMode="auto">
          <a:xfrm rot="5400000">
            <a:off x="2421272" y="1930350"/>
            <a:ext cx="5549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Pedoman</a:t>
            </a:r>
          </a:p>
        </p:txBody>
      </p:sp>
      <p:sp>
        <p:nvSpPr>
          <p:cNvPr id="126" name="Line 31"/>
          <p:cNvSpPr>
            <a:spLocks noChangeShapeType="1"/>
          </p:cNvSpPr>
          <p:nvPr/>
        </p:nvSpPr>
        <p:spPr bwMode="auto">
          <a:xfrm>
            <a:off x="3033713" y="1447800"/>
            <a:ext cx="6858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63870" name="Text Box 32"/>
          <p:cNvSpPr txBox="1">
            <a:spLocks noChangeArrowheads="1"/>
          </p:cNvSpPr>
          <p:nvPr/>
        </p:nvSpPr>
        <p:spPr bwMode="auto">
          <a:xfrm>
            <a:off x="2995613" y="1219234"/>
            <a:ext cx="771525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Pedoman</a:t>
            </a:r>
          </a:p>
        </p:txBody>
      </p:sp>
      <p:sp>
        <p:nvSpPr>
          <p:cNvPr id="128" name="Line 33"/>
          <p:cNvSpPr>
            <a:spLocks noChangeShapeType="1"/>
          </p:cNvSpPr>
          <p:nvPr/>
        </p:nvSpPr>
        <p:spPr bwMode="auto">
          <a:xfrm>
            <a:off x="4633913" y="1447800"/>
            <a:ext cx="8382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29" name="Line 34"/>
          <p:cNvSpPr>
            <a:spLocks noChangeShapeType="1"/>
          </p:cNvSpPr>
          <p:nvPr/>
        </p:nvSpPr>
        <p:spPr bwMode="auto">
          <a:xfrm flipV="1">
            <a:off x="6234113" y="1447800"/>
            <a:ext cx="533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30" name="Line 35"/>
          <p:cNvSpPr>
            <a:spLocks noChangeShapeType="1"/>
          </p:cNvSpPr>
          <p:nvPr/>
        </p:nvSpPr>
        <p:spPr bwMode="auto">
          <a:xfrm>
            <a:off x="5853113" y="1600200"/>
            <a:ext cx="0" cy="79375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31" name="Line 36"/>
          <p:cNvSpPr>
            <a:spLocks noChangeShapeType="1"/>
          </p:cNvSpPr>
          <p:nvPr/>
        </p:nvSpPr>
        <p:spPr bwMode="auto">
          <a:xfrm flipV="1">
            <a:off x="7224713" y="1616075"/>
            <a:ext cx="0" cy="7620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32" name="Line 37"/>
          <p:cNvSpPr>
            <a:spLocks noChangeShapeType="1"/>
          </p:cNvSpPr>
          <p:nvPr/>
        </p:nvSpPr>
        <p:spPr bwMode="auto">
          <a:xfrm flipH="1">
            <a:off x="1020763" y="2782888"/>
            <a:ext cx="0" cy="8128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33" name="Line 38"/>
          <p:cNvSpPr>
            <a:spLocks noChangeShapeType="1"/>
          </p:cNvSpPr>
          <p:nvPr/>
        </p:nvSpPr>
        <p:spPr bwMode="auto">
          <a:xfrm>
            <a:off x="1617663" y="3870325"/>
            <a:ext cx="3810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63877" name="Text Box 39"/>
          <p:cNvSpPr txBox="1">
            <a:spLocks noChangeArrowheads="1"/>
          </p:cNvSpPr>
          <p:nvPr/>
        </p:nvSpPr>
        <p:spPr bwMode="auto">
          <a:xfrm>
            <a:off x="1446214" y="3505204"/>
            <a:ext cx="8255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Pedoman</a:t>
            </a:r>
          </a:p>
        </p:txBody>
      </p:sp>
      <p:sp>
        <p:nvSpPr>
          <p:cNvPr id="163878" name="Text Box 40"/>
          <p:cNvSpPr txBox="1">
            <a:spLocks noChangeArrowheads="1"/>
          </p:cNvSpPr>
          <p:nvPr/>
        </p:nvSpPr>
        <p:spPr bwMode="auto">
          <a:xfrm>
            <a:off x="2979740" y="3505201"/>
            <a:ext cx="60625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dijabarkan</a:t>
            </a:r>
          </a:p>
        </p:txBody>
      </p:sp>
      <p:sp>
        <p:nvSpPr>
          <p:cNvPr id="136" name="Line 41"/>
          <p:cNvSpPr>
            <a:spLocks noChangeShapeType="1"/>
          </p:cNvSpPr>
          <p:nvPr/>
        </p:nvSpPr>
        <p:spPr bwMode="auto">
          <a:xfrm flipV="1">
            <a:off x="3017838" y="3854450"/>
            <a:ext cx="533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37" name="Line 42"/>
          <p:cNvSpPr>
            <a:spLocks noChangeShapeType="1"/>
          </p:cNvSpPr>
          <p:nvPr/>
        </p:nvSpPr>
        <p:spPr bwMode="auto">
          <a:xfrm flipH="1">
            <a:off x="2547938" y="2774950"/>
            <a:ext cx="0" cy="876300"/>
          </a:xfrm>
          <a:prstGeom prst="line">
            <a:avLst/>
          </a:prstGeom>
          <a:noFill/>
          <a:ln w="28575">
            <a:solidFill>
              <a:srgbClr val="80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38" name="Line 43"/>
          <p:cNvSpPr>
            <a:spLocks noChangeShapeType="1"/>
          </p:cNvSpPr>
          <p:nvPr/>
        </p:nvSpPr>
        <p:spPr bwMode="auto">
          <a:xfrm>
            <a:off x="4100513" y="2667000"/>
            <a:ext cx="0" cy="914400"/>
          </a:xfrm>
          <a:prstGeom prst="line">
            <a:avLst/>
          </a:prstGeom>
          <a:noFill/>
          <a:ln w="28575">
            <a:solidFill>
              <a:srgbClr val="8000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39" name="Line 44"/>
          <p:cNvSpPr>
            <a:spLocks noChangeShapeType="1"/>
          </p:cNvSpPr>
          <p:nvPr/>
        </p:nvSpPr>
        <p:spPr bwMode="auto">
          <a:xfrm flipV="1">
            <a:off x="4176713" y="1600200"/>
            <a:ext cx="0" cy="7620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63883" name="Text Box 45"/>
          <p:cNvSpPr txBox="1">
            <a:spLocks noChangeArrowheads="1"/>
          </p:cNvSpPr>
          <p:nvPr/>
        </p:nvSpPr>
        <p:spPr bwMode="auto">
          <a:xfrm rot="-5400000">
            <a:off x="3744930" y="1862881"/>
            <a:ext cx="619125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diacu</a:t>
            </a:r>
          </a:p>
        </p:txBody>
      </p:sp>
      <p:sp>
        <p:nvSpPr>
          <p:cNvPr id="163884" name="Text Box 46"/>
          <p:cNvSpPr txBox="1">
            <a:spLocks noChangeArrowheads="1"/>
          </p:cNvSpPr>
          <p:nvPr/>
        </p:nvSpPr>
        <p:spPr bwMode="auto">
          <a:xfrm>
            <a:off x="4202114" y="3608388"/>
            <a:ext cx="482824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Pedoman</a:t>
            </a:r>
          </a:p>
        </p:txBody>
      </p:sp>
      <p:sp>
        <p:nvSpPr>
          <p:cNvPr id="142" name="Line 47"/>
          <p:cNvSpPr>
            <a:spLocks noChangeShapeType="1"/>
          </p:cNvSpPr>
          <p:nvPr/>
        </p:nvSpPr>
        <p:spPr bwMode="auto">
          <a:xfrm flipV="1">
            <a:off x="6938963" y="3841750"/>
            <a:ext cx="2286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43" name="Line 48"/>
          <p:cNvSpPr>
            <a:spLocks noChangeShapeType="1"/>
          </p:cNvSpPr>
          <p:nvPr/>
        </p:nvSpPr>
        <p:spPr bwMode="auto">
          <a:xfrm flipV="1">
            <a:off x="6234113" y="3962400"/>
            <a:ext cx="0" cy="5334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44" name="Line 49"/>
          <p:cNvSpPr>
            <a:spLocks noChangeShapeType="1"/>
          </p:cNvSpPr>
          <p:nvPr/>
        </p:nvSpPr>
        <p:spPr bwMode="auto">
          <a:xfrm>
            <a:off x="7573963" y="3994150"/>
            <a:ext cx="0" cy="5334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45" name="Line 50"/>
          <p:cNvSpPr>
            <a:spLocks noChangeShapeType="1"/>
          </p:cNvSpPr>
          <p:nvPr/>
        </p:nvSpPr>
        <p:spPr bwMode="auto">
          <a:xfrm>
            <a:off x="6415090" y="4756150"/>
            <a:ext cx="3683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63889" name="Text Box 51"/>
          <p:cNvSpPr txBox="1">
            <a:spLocks noChangeArrowheads="1"/>
          </p:cNvSpPr>
          <p:nvPr/>
        </p:nvSpPr>
        <p:spPr bwMode="auto">
          <a:xfrm>
            <a:off x="4481515" y="4495834"/>
            <a:ext cx="554960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Pedoman</a:t>
            </a:r>
          </a:p>
        </p:txBody>
      </p:sp>
      <p:sp>
        <p:nvSpPr>
          <p:cNvPr id="147" name="Line 52"/>
          <p:cNvSpPr>
            <a:spLocks noChangeShapeType="1"/>
          </p:cNvSpPr>
          <p:nvPr/>
        </p:nvSpPr>
        <p:spPr bwMode="auto">
          <a:xfrm>
            <a:off x="4503738" y="4768850"/>
            <a:ext cx="9906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63891" name="Text Box 53"/>
          <p:cNvSpPr txBox="1">
            <a:spLocks noChangeArrowheads="1"/>
          </p:cNvSpPr>
          <p:nvPr/>
        </p:nvSpPr>
        <p:spPr bwMode="auto">
          <a:xfrm>
            <a:off x="2890840" y="4559334"/>
            <a:ext cx="554960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Pedoman</a:t>
            </a:r>
          </a:p>
        </p:txBody>
      </p:sp>
      <p:sp>
        <p:nvSpPr>
          <p:cNvPr id="149" name="Line 54"/>
          <p:cNvSpPr>
            <a:spLocks noChangeShapeType="1"/>
          </p:cNvSpPr>
          <p:nvPr/>
        </p:nvSpPr>
        <p:spPr bwMode="auto">
          <a:xfrm flipV="1">
            <a:off x="2957513" y="4784725"/>
            <a:ext cx="6096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50" name="Line 55"/>
          <p:cNvSpPr>
            <a:spLocks noChangeShapeType="1"/>
          </p:cNvSpPr>
          <p:nvPr/>
        </p:nvSpPr>
        <p:spPr bwMode="auto">
          <a:xfrm flipH="1">
            <a:off x="2541588" y="4102100"/>
            <a:ext cx="0" cy="42545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63894" name="Text Box 56"/>
          <p:cNvSpPr txBox="1">
            <a:spLocks noChangeArrowheads="1"/>
          </p:cNvSpPr>
          <p:nvPr/>
        </p:nvSpPr>
        <p:spPr bwMode="auto">
          <a:xfrm rot="5400000">
            <a:off x="2405397" y="4192542"/>
            <a:ext cx="554960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Pedoman</a:t>
            </a:r>
          </a:p>
        </p:txBody>
      </p:sp>
      <p:sp>
        <p:nvSpPr>
          <p:cNvPr id="152" name="Text Box 57"/>
          <p:cNvSpPr txBox="1">
            <a:spLocks noChangeArrowheads="1"/>
          </p:cNvSpPr>
          <p:nvPr/>
        </p:nvSpPr>
        <p:spPr bwMode="auto">
          <a:xfrm rot="5400000">
            <a:off x="7621588" y="2215637"/>
            <a:ext cx="1943100" cy="769441"/>
          </a:xfrm>
          <a:prstGeom prst="rect">
            <a:avLst/>
          </a:prstGeom>
          <a:solidFill>
            <a:srgbClr val="0033CC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0" kern="0" dirty="0" err="1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Pemerintah</a:t>
            </a:r>
            <a:r>
              <a:rPr lang="en-US" sz="2200" b="0" kern="0" dirty="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0" kern="0" dirty="0" err="1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Pusat</a:t>
            </a:r>
            <a:endParaRPr lang="en-US" sz="2200" b="0" kern="0" dirty="0">
              <a:solidFill>
                <a:srgbClr val="FFFFFF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153" name="Text Box 58"/>
          <p:cNvSpPr txBox="1">
            <a:spLocks noChangeArrowheads="1"/>
          </p:cNvSpPr>
          <p:nvPr/>
        </p:nvSpPr>
        <p:spPr bwMode="auto">
          <a:xfrm rot="5400000">
            <a:off x="7642242" y="4503226"/>
            <a:ext cx="1939925" cy="769441"/>
          </a:xfrm>
          <a:prstGeom prst="rect">
            <a:avLst/>
          </a:prstGeom>
          <a:solidFill>
            <a:srgbClr val="00CC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0" kern="0" dirty="0" err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Pemerintah</a:t>
            </a:r>
            <a:r>
              <a:rPr lang="en-US" sz="2200" b="0" kern="0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0" kern="0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Daerah</a:t>
            </a:r>
          </a:p>
        </p:txBody>
      </p:sp>
      <p:sp>
        <p:nvSpPr>
          <p:cNvPr id="134201" name="Text Box 59"/>
          <p:cNvSpPr txBox="1">
            <a:spLocks noChangeArrowheads="1"/>
          </p:cNvSpPr>
          <p:nvPr/>
        </p:nvSpPr>
        <p:spPr bwMode="auto">
          <a:xfrm>
            <a:off x="223838" y="6275388"/>
            <a:ext cx="434340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  <a:cs typeface="Arial" pitchFamily="34" charset="0"/>
              </a:rPr>
              <a:t>PERENCANAAN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  <a:cs typeface="Arial" pitchFamily="34" charset="0"/>
              </a:rPr>
              <a:t> (UU SPPN)</a:t>
            </a:r>
          </a:p>
        </p:txBody>
      </p:sp>
      <p:sp>
        <p:nvSpPr>
          <p:cNvPr id="155" name="Text Box 60"/>
          <p:cNvSpPr txBox="1">
            <a:spLocks noChangeArrowheads="1"/>
          </p:cNvSpPr>
          <p:nvPr/>
        </p:nvSpPr>
        <p:spPr bwMode="auto">
          <a:xfrm>
            <a:off x="4545013" y="6273800"/>
            <a:ext cx="3581400" cy="400110"/>
          </a:xfrm>
          <a:prstGeom prst="rect">
            <a:avLst/>
          </a:prstGeom>
          <a:solidFill>
            <a:srgbClr val="FFFFFF"/>
          </a:solidFill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Albertus Extra Bold" pitchFamily="34" charset="0"/>
                <a:cs typeface="Arial" charset="0"/>
              </a:rPr>
              <a:t>PENGANGGARAN </a:t>
            </a:r>
            <a:r>
              <a:rPr lang="en-US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latin typeface="Albertus Extra Bold" pitchFamily="34" charset="0"/>
                <a:cs typeface="Arial" charset="0"/>
              </a:rPr>
              <a:t>(UU KN)</a:t>
            </a:r>
          </a:p>
        </p:txBody>
      </p:sp>
      <p:sp>
        <p:nvSpPr>
          <p:cNvPr id="163899" name="Text Box 61"/>
          <p:cNvSpPr txBox="1">
            <a:spLocks noChangeArrowheads="1"/>
          </p:cNvSpPr>
          <p:nvPr/>
        </p:nvSpPr>
        <p:spPr bwMode="auto">
          <a:xfrm rot="5400000">
            <a:off x="1020511" y="3136156"/>
            <a:ext cx="216406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diacu</a:t>
            </a:r>
          </a:p>
        </p:txBody>
      </p:sp>
      <p:sp>
        <p:nvSpPr>
          <p:cNvPr id="163900" name="Text Box 62"/>
          <p:cNvSpPr txBox="1">
            <a:spLocks noChangeArrowheads="1"/>
          </p:cNvSpPr>
          <p:nvPr/>
        </p:nvSpPr>
        <p:spPr bwMode="auto">
          <a:xfrm rot="5400000">
            <a:off x="2357152" y="3088436"/>
            <a:ext cx="683200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diperhatikan</a:t>
            </a:r>
          </a:p>
        </p:txBody>
      </p:sp>
      <p:sp>
        <p:nvSpPr>
          <p:cNvPr id="163901" name="Text Box 63"/>
          <p:cNvSpPr txBox="1">
            <a:spLocks noChangeArrowheads="1"/>
          </p:cNvSpPr>
          <p:nvPr/>
        </p:nvSpPr>
        <p:spPr bwMode="auto">
          <a:xfrm>
            <a:off x="3114692" y="3048034"/>
            <a:ext cx="1697901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Diserasikan melalui MUSRENBANG</a:t>
            </a:r>
          </a:p>
        </p:txBody>
      </p:sp>
      <p:sp>
        <p:nvSpPr>
          <p:cNvPr id="159" name="Line 64"/>
          <p:cNvSpPr>
            <a:spLocks noChangeShapeType="1"/>
          </p:cNvSpPr>
          <p:nvPr/>
        </p:nvSpPr>
        <p:spPr bwMode="auto">
          <a:xfrm>
            <a:off x="3970338" y="3994150"/>
            <a:ext cx="0" cy="6096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63903" name="Text Box 65"/>
          <p:cNvSpPr txBox="1">
            <a:spLocks noChangeArrowheads="1"/>
          </p:cNvSpPr>
          <p:nvPr/>
        </p:nvSpPr>
        <p:spPr bwMode="auto">
          <a:xfrm>
            <a:off x="4494215" y="2286034"/>
            <a:ext cx="554960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Pedoman</a:t>
            </a:r>
          </a:p>
        </p:txBody>
      </p:sp>
      <p:sp>
        <p:nvSpPr>
          <p:cNvPr id="163904" name="Text Box 66"/>
          <p:cNvSpPr txBox="1">
            <a:spLocks noChangeArrowheads="1"/>
          </p:cNvSpPr>
          <p:nvPr/>
        </p:nvSpPr>
        <p:spPr bwMode="auto">
          <a:xfrm>
            <a:off x="4672015" y="1219234"/>
            <a:ext cx="554960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Pedoman</a:t>
            </a:r>
          </a:p>
        </p:txBody>
      </p:sp>
      <p:sp>
        <p:nvSpPr>
          <p:cNvPr id="162" name="Line 67"/>
          <p:cNvSpPr>
            <a:spLocks noChangeShapeType="1"/>
          </p:cNvSpPr>
          <p:nvPr/>
        </p:nvSpPr>
        <p:spPr bwMode="auto">
          <a:xfrm>
            <a:off x="4411663" y="3841750"/>
            <a:ext cx="3048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63906" name="Text Box 68"/>
          <p:cNvSpPr txBox="1">
            <a:spLocks noChangeArrowheads="1"/>
          </p:cNvSpPr>
          <p:nvPr/>
        </p:nvSpPr>
        <p:spPr bwMode="auto">
          <a:xfrm>
            <a:off x="5348305" y="3613150"/>
            <a:ext cx="518091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Pedoman</a:t>
            </a:r>
          </a:p>
        </p:txBody>
      </p:sp>
      <p:sp>
        <p:nvSpPr>
          <p:cNvPr id="163907" name="Text Box 69"/>
          <p:cNvSpPr txBox="1">
            <a:spLocks noChangeArrowheads="1"/>
          </p:cNvSpPr>
          <p:nvPr/>
        </p:nvSpPr>
        <p:spPr bwMode="auto">
          <a:xfrm>
            <a:off x="395288" y="2346325"/>
            <a:ext cx="1143000" cy="4064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RPJP</a:t>
            </a:r>
          </a:p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NASIONAL</a:t>
            </a:r>
          </a:p>
        </p:txBody>
      </p:sp>
      <p:sp>
        <p:nvSpPr>
          <p:cNvPr id="163908" name="Text Box 70"/>
          <p:cNvSpPr txBox="1">
            <a:spLocks noChangeArrowheads="1"/>
          </p:cNvSpPr>
          <p:nvPr/>
        </p:nvSpPr>
        <p:spPr bwMode="auto">
          <a:xfrm>
            <a:off x="1543051" y="2366997"/>
            <a:ext cx="425758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r>
              <a:rPr lang="en-US" sz="9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Pedoman</a:t>
            </a:r>
          </a:p>
        </p:txBody>
      </p:sp>
      <p:sp>
        <p:nvSpPr>
          <p:cNvPr id="166" name="Line 71"/>
          <p:cNvSpPr>
            <a:spLocks noChangeShapeType="1"/>
          </p:cNvSpPr>
          <p:nvPr/>
        </p:nvSpPr>
        <p:spPr bwMode="auto">
          <a:xfrm>
            <a:off x="5472113" y="3841750"/>
            <a:ext cx="4572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grpSp>
        <p:nvGrpSpPr>
          <p:cNvPr id="2" name="Group 72"/>
          <p:cNvGrpSpPr>
            <a:grpSpLocks/>
          </p:cNvGrpSpPr>
          <p:nvPr/>
        </p:nvGrpSpPr>
        <p:grpSpPr bwMode="auto">
          <a:xfrm>
            <a:off x="4710113" y="3613157"/>
            <a:ext cx="685800" cy="466725"/>
            <a:chOff x="2928" y="2470"/>
            <a:chExt cx="432" cy="294"/>
          </a:xfrm>
        </p:grpSpPr>
        <p:sp>
          <p:nvSpPr>
            <p:cNvPr id="168" name="Rectangle 73"/>
            <p:cNvSpPr>
              <a:spLocks noChangeArrowheads="1"/>
            </p:cNvSpPr>
            <p:nvPr/>
          </p:nvSpPr>
          <p:spPr bwMode="auto">
            <a:xfrm>
              <a:off x="2928" y="2526"/>
              <a:ext cx="0" cy="174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kern="0">
                <a:solidFill>
                  <a:sysClr val="windowText" lastClr="00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3" name="Group 74"/>
            <p:cNvGrpSpPr>
              <a:grpSpLocks/>
            </p:cNvGrpSpPr>
            <p:nvPr/>
          </p:nvGrpSpPr>
          <p:grpSpPr bwMode="auto">
            <a:xfrm>
              <a:off x="2976" y="2470"/>
              <a:ext cx="384" cy="294"/>
              <a:chOff x="2976" y="2553"/>
              <a:chExt cx="384" cy="400"/>
            </a:xfrm>
          </p:grpSpPr>
          <p:sp>
            <p:nvSpPr>
              <p:cNvPr id="170" name="Text Box 75"/>
              <p:cNvSpPr txBox="1">
                <a:spLocks noChangeArrowheads="1"/>
              </p:cNvSpPr>
              <p:nvPr/>
            </p:nvSpPr>
            <p:spPr bwMode="auto">
              <a:xfrm>
                <a:off x="2976" y="2553"/>
                <a:ext cx="384" cy="21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35000"/>
                  </a:spcBef>
                  <a:spcAft>
                    <a:spcPct val="30000"/>
                  </a:spcAft>
                  <a:defRPr/>
                </a:pPr>
                <a:r>
                  <a:rPr lang="en-US" sz="1000" kern="0">
                    <a:solidFill>
                      <a:srgbClr val="1C1C1C"/>
                    </a:solidFill>
                    <a:latin typeface="Albertus" pitchFamily="34" charset="0"/>
                    <a:cs typeface="Arial" charset="0"/>
                  </a:rPr>
                  <a:t>KUA </a:t>
                </a:r>
              </a:p>
            </p:txBody>
          </p:sp>
          <p:sp>
            <p:nvSpPr>
              <p:cNvPr id="171" name="Text Box 76"/>
              <p:cNvSpPr txBox="1">
                <a:spLocks noChangeArrowheads="1"/>
              </p:cNvSpPr>
              <p:nvPr/>
            </p:nvSpPr>
            <p:spPr bwMode="auto">
              <a:xfrm>
                <a:off x="2976" y="2735"/>
                <a:ext cx="384" cy="21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35000"/>
                  </a:spcBef>
                  <a:spcAft>
                    <a:spcPct val="30000"/>
                  </a:spcAft>
                  <a:defRPr/>
                </a:pPr>
                <a:r>
                  <a:rPr lang="en-US" sz="1000" kern="0">
                    <a:solidFill>
                      <a:srgbClr val="1C1C1C"/>
                    </a:solidFill>
                    <a:latin typeface="Albertus" pitchFamily="34" charset="0"/>
                    <a:cs typeface="Arial" charset="0"/>
                  </a:rPr>
                  <a:t>PPAS </a:t>
                </a:r>
              </a:p>
            </p:txBody>
          </p:sp>
        </p:grpSp>
      </p:grpSp>
      <p:sp>
        <p:nvSpPr>
          <p:cNvPr id="172" name="Freeform 77"/>
          <p:cNvSpPr>
            <a:spLocks/>
          </p:cNvSpPr>
          <p:nvPr/>
        </p:nvSpPr>
        <p:spPr bwMode="auto">
          <a:xfrm>
            <a:off x="5091113" y="4183063"/>
            <a:ext cx="762000" cy="284162"/>
          </a:xfrm>
          <a:custGeom>
            <a:avLst/>
            <a:gdLst>
              <a:gd name="T0" fmla="*/ 0 w 480"/>
              <a:gd name="T1" fmla="*/ 0 h 288"/>
              <a:gd name="T2" fmla="*/ 0 w 480"/>
              <a:gd name="T3" fmla="*/ 2147483647 h 288"/>
              <a:gd name="T4" fmla="*/ 2147483647 w 480"/>
              <a:gd name="T5" fmla="*/ 2147483647 h 288"/>
              <a:gd name="T6" fmla="*/ 2147483647 w 480"/>
              <a:gd name="T7" fmla="*/ 2147483647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480"/>
              <a:gd name="T13" fmla="*/ 0 h 288"/>
              <a:gd name="T14" fmla="*/ 480 w 480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0" h="288">
                <a:moveTo>
                  <a:pt x="0" y="0"/>
                </a:moveTo>
                <a:lnTo>
                  <a:pt x="0" y="96"/>
                </a:lnTo>
                <a:lnTo>
                  <a:pt x="480" y="96"/>
                </a:lnTo>
                <a:lnTo>
                  <a:pt x="480" y="288"/>
                </a:lnTo>
              </a:path>
            </a:pathLst>
          </a:cu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63912" name="Text Box 78"/>
          <p:cNvSpPr txBox="1">
            <a:spLocks noChangeArrowheads="1"/>
          </p:cNvSpPr>
          <p:nvPr/>
        </p:nvSpPr>
        <p:spPr bwMode="auto">
          <a:xfrm>
            <a:off x="442913" y="3657600"/>
            <a:ext cx="1143000" cy="40640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RPJP</a:t>
            </a:r>
          </a:p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DAERAH</a:t>
            </a:r>
          </a:p>
        </p:txBody>
      </p:sp>
      <p:sp>
        <p:nvSpPr>
          <p:cNvPr id="134217" name="WordArt 79"/>
          <p:cNvSpPr>
            <a:spLocks noChangeArrowheads="1" noChangeShapeType="1" noTextEdit="1"/>
          </p:cNvSpPr>
          <p:nvPr/>
        </p:nvSpPr>
        <p:spPr bwMode="auto">
          <a:xfrm>
            <a:off x="1357290" y="285728"/>
            <a:ext cx="6357982" cy="5238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b="0" kern="10" dirty="0" err="1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93885"/>
                </a:solidFill>
                <a:effectLst/>
                <a:latin typeface="Arial Black"/>
              </a:rPr>
              <a:t>Alur</a:t>
            </a:r>
            <a:r>
              <a:rPr lang="en-US" b="0" kern="10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93885"/>
                </a:solidFill>
                <a:effectLst/>
                <a:latin typeface="Arial Black"/>
              </a:rPr>
              <a:t> </a:t>
            </a:r>
            <a:r>
              <a:rPr lang="en-US" b="0" kern="10" dirty="0" err="1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93885"/>
                </a:solidFill>
                <a:effectLst/>
                <a:latin typeface="Arial Black"/>
              </a:rPr>
              <a:t>Perencanaan</a:t>
            </a:r>
            <a:r>
              <a:rPr lang="en-US" b="0" kern="10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93885"/>
                </a:solidFill>
                <a:effectLst/>
                <a:latin typeface="Arial Black"/>
              </a:rPr>
              <a:t> &amp; </a:t>
            </a:r>
            <a:r>
              <a:rPr lang="en-US" b="0" kern="10" dirty="0" err="1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93885"/>
                </a:solidFill>
                <a:effectLst/>
                <a:latin typeface="Arial Black"/>
              </a:rPr>
              <a:t>Penganggaran</a:t>
            </a:r>
            <a:endParaRPr lang="en-US" b="0" kern="10" dirty="0">
              <a:ln w="3175" cmpd="sng">
                <a:solidFill>
                  <a:schemeClr val="tx1"/>
                </a:solidFill>
                <a:prstDash val="solid"/>
              </a:ln>
              <a:solidFill>
                <a:srgbClr val="093885"/>
              </a:solidFill>
              <a:effectLst/>
              <a:latin typeface="Arial Black"/>
            </a:endParaRPr>
          </a:p>
        </p:txBody>
      </p:sp>
      <p:sp>
        <p:nvSpPr>
          <p:cNvPr id="163914" name="Text Box 16"/>
          <p:cNvSpPr txBox="1">
            <a:spLocks noChangeArrowheads="1"/>
          </p:cNvSpPr>
          <p:nvPr/>
        </p:nvSpPr>
        <p:spPr bwMode="auto">
          <a:xfrm>
            <a:off x="2043113" y="5505451"/>
            <a:ext cx="914400" cy="26161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lbertus" pitchFamily="34" charset="0"/>
                <a:cs typeface="Arial" pitchFamily="34" charset="0"/>
              </a:rPr>
              <a:t>Hasil Litbang</a:t>
            </a:r>
          </a:p>
        </p:txBody>
      </p:sp>
      <p:sp>
        <p:nvSpPr>
          <p:cNvPr id="163915" name="Text Box 16"/>
          <p:cNvSpPr txBox="1">
            <a:spLocks noChangeArrowheads="1"/>
          </p:cNvSpPr>
          <p:nvPr/>
        </p:nvSpPr>
        <p:spPr bwMode="auto">
          <a:xfrm>
            <a:off x="3598865" y="5505451"/>
            <a:ext cx="877887" cy="26161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lbertus" pitchFamily="34" charset="0"/>
                <a:cs typeface="Arial" pitchFamily="34" charset="0"/>
              </a:rPr>
              <a:t>Hasil Litbang</a:t>
            </a:r>
          </a:p>
        </p:txBody>
      </p:sp>
      <p:sp>
        <p:nvSpPr>
          <p:cNvPr id="177" name="Line 48"/>
          <p:cNvSpPr>
            <a:spLocks noChangeShapeType="1"/>
          </p:cNvSpPr>
          <p:nvPr/>
        </p:nvSpPr>
        <p:spPr bwMode="auto">
          <a:xfrm flipV="1">
            <a:off x="2487613" y="4984750"/>
            <a:ext cx="0" cy="50165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78" name="Line 48"/>
          <p:cNvSpPr>
            <a:spLocks noChangeShapeType="1"/>
          </p:cNvSpPr>
          <p:nvPr/>
        </p:nvSpPr>
        <p:spPr bwMode="auto">
          <a:xfrm flipV="1">
            <a:off x="4024313" y="5000659"/>
            <a:ext cx="0" cy="48577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63918" name="Text Box 56"/>
          <p:cNvSpPr txBox="1">
            <a:spLocks noChangeArrowheads="1"/>
          </p:cNvSpPr>
          <p:nvPr/>
        </p:nvSpPr>
        <p:spPr bwMode="auto">
          <a:xfrm rot="5400000">
            <a:off x="2407816" y="5137105"/>
            <a:ext cx="550151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Masukan</a:t>
            </a:r>
          </a:p>
        </p:txBody>
      </p:sp>
      <p:sp>
        <p:nvSpPr>
          <p:cNvPr id="163919" name="Text Box 56"/>
          <p:cNvSpPr txBox="1">
            <a:spLocks noChangeArrowheads="1"/>
          </p:cNvSpPr>
          <p:nvPr/>
        </p:nvSpPr>
        <p:spPr bwMode="auto">
          <a:xfrm rot="5400000">
            <a:off x="3931816" y="5132342"/>
            <a:ext cx="550151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Masukan</a:t>
            </a:r>
          </a:p>
        </p:txBody>
      </p:sp>
      <p:sp>
        <p:nvSpPr>
          <p:cNvPr id="163920" name="Rectangle 6"/>
          <p:cNvSpPr>
            <a:spLocks noChangeArrowheads="1"/>
          </p:cNvSpPr>
          <p:nvPr/>
        </p:nvSpPr>
        <p:spPr bwMode="auto">
          <a:xfrm>
            <a:off x="285752" y="3505230"/>
            <a:ext cx="7751763" cy="2587625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d-ID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2" name="Text Box 18"/>
          <p:cNvSpPr txBox="1">
            <a:spLocks noChangeArrowheads="1"/>
          </p:cNvSpPr>
          <p:nvPr/>
        </p:nvSpPr>
        <p:spPr bwMode="auto">
          <a:xfrm>
            <a:off x="2909888" y="5022850"/>
            <a:ext cx="714375" cy="406400"/>
          </a:xfrm>
          <a:prstGeom prst="rect">
            <a:avLst/>
          </a:prstGeom>
          <a:solidFill>
            <a:srgbClr val="800000">
              <a:lumMod val="20000"/>
              <a:lumOff val="8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Pra-RKA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>
                <a:solidFill>
                  <a:srgbClr val="1C1C1C"/>
                </a:solidFill>
                <a:latin typeface="Albertus" pitchFamily="34" charset="0"/>
                <a:cs typeface="Arial" pitchFamily="34" charset="0"/>
              </a:rPr>
              <a:t>SKPD</a:t>
            </a:r>
          </a:p>
        </p:txBody>
      </p:sp>
      <p:cxnSp>
        <p:nvCxnSpPr>
          <p:cNvPr id="163922" name="Straight Arrow Connector 182"/>
          <p:cNvCxnSpPr>
            <a:cxnSpLocks noChangeShapeType="1"/>
          </p:cNvCxnSpPr>
          <p:nvPr/>
        </p:nvCxnSpPr>
        <p:spPr bwMode="auto">
          <a:xfrm flipV="1">
            <a:off x="3267075" y="4806984"/>
            <a:ext cx="236538" cy="193675"/>
          </a:xfrm>
          <a:prstGeom prst="straightConnector1">
            <a:avLst/>
          </a:prstGeom>
          <a:noFill/>
          <a:ln w="9525" algn="ctr">
            <a:solidFill>
              <a:srgbClr val="161616"/>
            </a:solidFill>
            <a:round/>
            <a:headEnd/>
            <a:tailEnd type="arrow" w="med" len="med"/>
          </a:ln>
        </p:spPr>
      </p:cxnSp>
      <p:sp>
        <p:nvSpPr>
          <p:cNvPr id="87" name="Slide Number Placeholder 19"/>
          <p:cNvSpPr txBox="1">
            <a:spLocks noGrp="1"/>
          </p:cNvSpPr>
          <p:nvPr/>
        </p:nvSpPr>
        <p:spPr bwMode="auto">
          <a:xfrm>
            <a:off x="6868774" y="6215082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1070666-C672-4FB0-A619-04239ED77E87}" type="slidenum">
              <a:rPr lang="en-US" sz="1400" b="1">
                <a:latin typeface="Arial Narrow" pitchFamily="34" charset="0"/>
                <a:cs typeface="Arial" pitchFamily="34" charset="0"/>
              </a:rPr>
              <a:pPr algn="r"/>
              <a:t>52</a:t>
            </a:fld>
            <a:endParaRPr lang="en-US" sz="1400" b="1" dirty="0"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385150" y="535780"/>
            <a:ext cx="3528392" cy="648072"/>
          </a:xfrm>
          <a:prstGeom prst="rect">
            <a:avLst/>
          </a:prstGeom>
          <a:solidFill>
            <a:srgbClr val="FFE781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/>
                <a:ea typeface="+mj-ea"/>
                <a:cs typeface="+mj-cs"/>
              </a:rPr>
              <a:t>ANATOMI BELANJA APBD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/>
              <a:ea typeface="+mj-ea"/>
              <a:cs typeface="+mj-cs"/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838253" y="1579942"/>
            <a:ext cx="2492391" cy="756084"/>
          </a:xfrm>
          <a:prstGeom prst="rect">
            <a:avLst/>
          </a:prstGeom>
          <a:solidFill>
            <a:srgbClr val="FFFFFF"/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268288" marR="0" lvl="0" indent="-268288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0" lang="id-ID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/>
                <a:ea typeface="+mn-ea"/>
                <a:cs typeface="+mn-cs"/>
              </a:rPr>
              <a:t>1.	</a:t>
            </a:r>
            <a:r>
              <a:rPr kumimoji="0" lang="id-ID" sz="2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/>
                <a:ea typeface="+mn-ea"/>
                <a:cs typeface="+mn-cs"/>
              </a:rPr>
              <a:t>BELANJA YANG DIARAHKAN (EARMARK)</a:t>
            </a:r>
            <a:endParaRPr kumimoji="0" lang="id-ID" sz="2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851951" y="2534726"/>
            <a:ext cx="2482937" cy="747984"/>
          </a:xfrm>
          <a:prstGeom prst="rect">
            <a:avLst/>
          </a:prstGeom>
          <a:solidFill>
            <a:srgbClr val="FFFFFF"/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marR="0" lvl="0" indent="-2682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d-ID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2.	BELANJA YANG BERSIFAT MENGIKAT/WAJIB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851935" y="3723706"/>
            <a:ext cx="2456042" cy="705426"/>
          </a:xfrm>
          <a:prstGeom prst="rect">
            <a:avLst/>
          </a:prstGeom>
          <a:solidFill>
            <a:srgbClr val="FFFFFF"/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 anchorCtr="0">
            <a:normAutofit fontScale="4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938" marR="0" lvl="0" indent="-2619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d-ID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3.	BELANJA YANG DITENTU KAN %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</a:t>
            </a:r>
            <a:r>
              <a:rPr kumimoji="0" lang="id-ID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NYA SESUAI UU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838267" y="4867837"/>
            <a:ext cx="2456279" cy="775742"/>
          </a:xfrm>
          <a:prstGeom prst="rect">
            <a:avLst/>
          </a:prstGeom>
          <a:solidFill>
            <a:srgbClr val="FFFFFF"/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marR="0" lvl="0" indent="-2682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d-ID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id-ID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BELANJA PEMENUHAN URUSAN SESUAI SPM </a:t>
            </a:r>
            <a:endParaRPr kumimoji="0" lang="id-ID" sz="3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841319" y="5931500"/>
            <a:ext cx="2453227" cy="576064"/>
          </a:xfrm>
          <a:prstGeom prst="rect">
            <a:avLst/>
          </a:prstGeom>
          <a:solidFill>
            <a:srgbClr val="FFFFFF"/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 anchorCtr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marR="0" lvl="0" indent="-363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d-ID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5. 	BELANJA LAIN-LAIN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4087907" y="670236"/>
            <a:ext cx="4842711" cy="1521204"/>
          </a:xfrm>
          <a:prstGeom prst="rect">
            <a:avLst/>
          </a:prstGeom>
          <a:solidFill>
            <a:schemeClr val="bg1"/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 anchorCtr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id-ID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DAK (DANA ALOKASI KHUSUS)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id-ID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DBH CUKAI  HASIL TEMBAKAU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id-ID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DANA OTSUS  (UNTUK PROGRAM )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id-ID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DANA BOS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id-ID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DID (DANA INSENTIF DAERAH )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id-ID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DANA PENYESUAIAN (TUNJ. FUNGSIONAL, TBHN PENGHASILAN)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id-ID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BANTUAN KEUANGAN YANG BERSIFAT KHSUSUS DARI PUSAT</a:t>
            </a:r>
            <a:endParaRPr kumimoji="0" lang="id-ID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4087907" y="2274028"/>
            <a:ext cx="4842711" cy="1080120"/>
          </a:xfrm>
          <a:prstGeom prst="rect">
            <a:avLst/>
          </a:prstGeom>
          <a:solidFill>
            <a:schemeClr val="bg1"/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BELANJA PEGAWAI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BELANJA BUNGA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KEGIATAN DPA-L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DUKUNGAN PROGRAM PRIORITAS NASIONAL ( DANA PENDAMPING DAK)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id-ID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4110924" y="3455753"/>
            <a:ext cx="4818793" cy="1409603"/>
          </a:xfrm>
          <a:prstGeom prst="rect">
            <a:avLst/>
          </a:prstGeom>
          <a:solidFill>
            <a:schemeClr val="bg1"/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BELANJA FUNGSI PENDIDIKAN (20%)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BELANJA URUSAN KESEHATAN (10%)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ALOKASI DANA DESA (ADD) 10% DARI DANA PERIMBANGAN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DBH PAJAK KEPADA KAB/KOTA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BANTUAN PARPOL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INSENTIF PEMUNGATAN PAJAK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BELANJA MODAL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4084464" y="4969149"/>
            <a:ext cx="4846287" cy="540060"/>
          </a:xfrm>
          <a:prstGeom prst="rect">
            <a:avLst/>
          </a:prstGeom>
          <a:solidFill>
            <a:schemeClr val="bg1"/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 anchorCtr="0">
            <a:normAutofit fontScale="4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26 URUSAN WAJIB (DILUAR PENDIDIKAN DAN KESEHATAN)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8 URUSAN PILIHAN</a:t>
            </a:r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4097588" y="5654383"/>
            <a:ext cx="4832650" cy="1060799"/>
          </a:xfrm>
          <a:prstGeom prst="rect">
            <a:avLst/>
          </a:prstGeom>
          <a:solidFill>
            <a:schemeClr val="bg1"/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BELANJA HIBAH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BELANJA BANTUAN SOSIAL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BELANJA BANTUAN KEUANGAN KEPADA KAB/KOTA/NAG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BELANJA TIDAK TERDUGA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BELANJA SUBSIDI 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3356484" y="1777966"/>
            <a:ext cx="720000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>
          <a:xfrm>
            <a:off x="3319504" y="6206520"/>
            <a:ext cx="752432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44" name="Straight Connector 43"/>
          <p:cNvCxnSpPr/>
          <p:nvPr/>
        </p:nvCxnSpPr>
        <p:spPr>
          <a:xfrm flipH="1">
            <a:off x="539555" y="1381897"/>
            <a:ext cx="1609791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5" name="Straight Connector 44"/>
          <p:cNvCxnSpPr>
            <a:stCxn id="30" idx="2"/>
          </p:cNvCxnSpPr>
          <p:nvPr/>
        </p:nvCxnSpPr>
        <p:spPr>
          <a:xfrm>
            <a:off x="2149344" y="1183886"/>
            <a:ext cx="0" cy="198045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6" name="Straight Connector 45"/>
          <p:cNvCxnSpPr/>
          <p:nvPr/>
        </p:nvCxnSpPr>
        <p:spPr>
          <a:xfrm>
            <a:off x="539553" y="1381899"/>
            <a:ext cx="0" cy="4837635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7" name="Straight Arrow Connector 46"/>
          <p:cNvCxnSpPr>
            <a:endCxn id="31" idx="1"/>
          </p:cNvCxnSpPr>
          <p:nvPr/>
        </p:nvCxnSpPr>
        <p:spPr>
          <a:xfrm>
            <a:off x="539553" y="1957984"/>
            <a:ext cx="298698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>
          <a:xfrm>
            <a:off x="542604" y="2879690"/>
            <a:ext cx="298698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>
          <a:xfrm>
            <a:off x="556379" y="4082198"/>
            <a:ext cx="298698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50" name="Straight Arrow Connector 49"/>
          <p:cNvCxnSpPr/>
          <p:nvPr/>
        </p:nvCxnSpPr>
        <p:spPr>
          <a:xfrm>
            <a:off x="539553" y="5130723"/>
            <a:ext cx="298698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>
          <a:xfrm>
            <a:off x="539553" y="6213023"/>
            <a:ext cx="298698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57" name="Straight Arrow Connector 56"/>
          <p:cNvCxnSpPr/>
          <p:nvPr/>
        </p:nvCxnSpPr>
        <p:spPr>
          <a:xfrm>
            <a:off x="3319504" y="5286388"/>
            <a:ext cx="752432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58" name="Straight Arrow Connector 57"/>
          <p:cNvCxnSpPr/>
          <p:nvPr/>
        </p:nvCxnSpPr>
        <p:spPr>
          <a:xfrm>
            <a:off x="3353353" y="4071942"/>
            <a:ext cx="752432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59" name="Straight Arrow Connector 58"/>
          <p:cNvCxnSpPr/>
          <p:nvPr/>
        </p:nvCxnSpPr>
        <p:spPr>
          <a:xfrm>
            <a:off x="3364326" y="2897837"/>
            <a:ext cx="720000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26" name="Slide Number Placeholder 28"/>
          <p:cNvSpPr txBox="1">
            <a:spLocks noGrp="1"/>
          </p:cNvSpPr>
          <p:nvPr/>
        </p:nvSpPr>
        <p:spPr bwMode="gray">
          <a:xfrm>
            <a:off x="8449408" y="6524683"/>
            <a:ext cx="8382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B2909726-7F48-4DD5-BC7F-94DC6C4E13A4}" type="slidenum">
              <a:rPr lang="en-US" sz="1200"/>
              <a:pPr algn="ctr"/>
              <a:t>53</a:t>
            </a:fld>
            <a:endParaRPr lang="en-US" sz="1200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553-D2F9-4BF0-BBB6-394C9EFC10F2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99" name="Slide Number Placeholder 19"/>
          <p:cNvSpPr txBox="1">
            <a:spLocks noGrp="1"/>
          </p:cNvSpPr>
          <p:nvPr/>
        </p:nvSpPr>
        <p:spPr bwMode="auto">
          <a:xfrm>
            <a:off x="6966704" y="637179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C1070666-C672-4FB0-A619-04239ED77E87}" type="slidenum">
              <a:rPr lang="en-US" sz="1200" b="1">
                <a:solidFill>
                  <a:srgbClr val="000000"/>
                </a:solidFill>
                <a:latin typeface="Arial Narrow" pitchFamily="34" charset="0"/>
                <a:ea typeface="+mn-ea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54</a:t>
            </a:fld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  <a:cs typeface="Arial" pitchFamily="34" charset="0"/>
            </a:endParaRPr>
          </a:p>
        </p:txBody>
      </p:sp>
      <p:pic>
        <p:nvPicPr>
          <p:cNvPr id="14030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9125" y="1348055"/>
            <a:ext cx="3240570" cy="400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20" y="714356"/>
            <a:ext cx="77588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19238" indent="-1519238"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 err="1" smtClean="0">
                <a:solidFill>
                  <a:srgbClr val="000000"/>
                </a:solidFill>
                <a:latin typeface="Arial"/>
                <a:ea typeface="+mn-ea"/>
                <a:cs typeface="Arial" pitchFamily="34" charset="0"/>
              </a:rPr>
              <a:t>Prioritas</a:t>
            </a:r>
            <a:r>
              <a:rPr lang="en-US" sz="2200" b="1" dirty="0" smtClean="0">
                <a:solidFill>
                  <a:srgbClr val="000000"/>
                </a:solidFill>
                <a:latin typeface="Arial"/>
                <a:ea typeface="+mn-ea"/>
                <a:cs typeface="Arial" pitchFamily="34" charset="0"/>
              </a:rPr>
              <a:t> 2. </a:t>
            </a:r>
            <a:r>
              <a:rPr lang="sv-SE" sz="2200" b="1" dirty="0" smtClean="0">
                <a:solidFill>
                  <a:srgbClr val="000000"/>
                </a:solidFill>
                <a:latin typeface="Arial"/>
                <a:ea typeface="+mn-ea"/>
              </a:rPr>
              <a:t>Peningkatan Derajat Kesehatan Masyarakat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74320" y="1966199"/>
          <a:ext cx="3143250" cy="4745864"/>
        </p:xfrm>
        <a:graphic>
          <a:graphicData uri="http://schemas.openxmlformats.org/drawingml/2006/table">
            <a:tbl>
              <a:tblPr/>
              <a:tblGrid>
                <a:gridCol w="3143250"/>
              </a:tblGrid>
              <a:tr h="558928">
                <a:tc>
                  <a:txBody>
                    <a:bodyPr/>
                    <a:lstStyle/>
                    <a:p>
                      <a:pPr marL="168275" marR="0" indent="-168275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dirty="0" err="1" smtClean="0">
                          <a:latin typeface="+mn-lt"/>
                          <a:ea typeface="Calibri"/>
                          <a:cs typeface="Times New Roman"/>
                        </a:rPr>
                        <a:t>Prioritas</a:t>
                      </a:r>
                      <a:r>
                        <a:rPr lang="en-US" sz="130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dirty="0" err="1" smtClean="0">
                          <a:latin typeface="+mn-lt"/>
                          <a:ea typeface="Calibri"/>
                          <a:cs typeface="Times New Roman"/>
                        </a:rPr>
                        <a:t>Nasional</a:t>
                      </a:r>
                      <a:r>
                        <a:rPr lang="en-US" sz="1300" dirty="0" smtClean="0">
                          <a:latin typeface="+mn-lt"/>
                          <a:ea typeface="Calibri"/>
                          <a:cs typeface="Times New Roman"/>
                        </a:rPr>
                        <a:t> :</a:t>
                      </a:r>
                    </a:p>
                    <a:p>
                      <a:pPr marL="228600" marR="0" indent="-2286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dirty="0" smtClean="0">
                          <a:latin typeface="+mn-lt"/>
                          <a:ea typeface="Calibri"/>
                          <a:cs typeface="Times New Roman"/>
                        </a:rPr>
                        <a:t>1.	</a:t>
                      </a:r>
                      <a:r>
                        <a:rPr lang="en-US" sz="1300" dirty="0" err="1" smtClean="0">
                          <a:latin typeface="+mn-lt"/>
                          <a:ea typeface="Calibri"/>
                          <a:cs typeface="Times New Roman"/>
                        </a:rPr>
                        <a:t>Pencegahan</a:t>
                      </a:r>
                      <a:r>
                        <a:rPr lang="en-US" sz="130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dirty="0" err="1" smtClean="0">
                          <a:latin typeface="+mn-lt"/>
                          <a:ea typeface="Calibri"/>
                          <a:cs typeface="Times New Roman"/>
                        </a:rPr>
                        <a:t>dan</a:t>
                      </a:r>
                      <a:r>
                        <a:rPr lang="en-US" sz="130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dirty="0" err="1" smtClean="0">
                          <a:latin typeface="+mn-lt"/>
                          <a:ea typeface="Calibri"/>
                          <a:cs typeface="Times New Roman"/>
                        </a:rPr>
                        <a:t>Pengandalian</a:t>
                      </a:r>
                      <a:r>
                        <a:rPr lang="en-US" sz="1300" dirty="0" smtClean="0">
                          <a:latin typeface="+mn-lt"/>
                          <a:ea typeface="Calibri"/>
                          <a:cs typeface="Times New Roman"/>
                        </a:rPr>
                        <a:t> TB </a:t>
                      </a:r>
                      <a:r>
                        <a:rPr lang="en-US" sz="1300" dirty="0" err="1" smtClean="0">
                          <a:latin typeface="+mn-lt"/>
                          <a:ea typeface="Calibri"/>
                          <a:cs typeface="Times New Roman"/>
                        </a:rPr>
                        <a:t>dan</a:t>
                      </a:r>
                      <a:r>
                        <a:rPr lang="en-US" sz="1300" dirty="0" smtClean="0">
                          <a:latin typeface="+mn-lt"/>
                          <a:ea typeface="Calibri"/>
                          <a:cs typeface="Times New Roman"/>
                        </a:rPr>
                        <a:t> HIV/ AIDS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</a:tr>
              <a:tr h="1195070">
                <a:tc>
                  <a:txBody>
                    <a:bodyPr/>
                    <a:lstStyle/>
                    <a:p>
                      <a:pPr marL="168275" indent="-16827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30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Prioritas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Daerah:</a:t>
                      </a:r>
                    </a:p>
                    <a:p>
                      <a:pPr marL="168275" indent="-16827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30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Penanggulangan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HIV/AIDS</a:t>
                      </a:r>
                      <a:endParaRPr lang="en-US" sz="13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168275" indent="-16827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Peltihan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Konselor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HIV/AIDS</a:t>
                      </a:r>
                      <a:endParaRPr lang="en-US" sz="13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168275" indent="-16827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Pelatihan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Layanan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HIV-AIDS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Komprehensif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Berkesinambungan</a:t>
                      </a:r>
                      <a:endParaRPr lang="en-US" sz="13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168275" indent="-16827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Pertemuan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Monitoring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dan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Evaluasi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Tuberculosis (TB)</a:t>
                      </a:r>
                      <a:endParaRPr lang="en-US" sz="13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168275" indent="-16827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Pertemuan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Evaluasi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Imunisasi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dan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Penemuan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Kasus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TB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dengan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Lintas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Sektor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&amp;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Lintas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Program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Terkait</a:t>
                      </a:r>
                      <a:endParaRPr lang="en-US" sz="13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168275" indent="-16827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Workshop TB 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MDR</a:t>
                      </a:r>
                    </a:p>
                    <a:p>
                      <a:pPr marL="168275" indent="-16827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3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Calibri"/>
                      </a:endParaRPr>
                    </a:p>
                    <a:p>
                      <a:pPr marL="168275" indent="-16827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300" dirty="0" err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Lokasi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300" dirty="0" err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Fokus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:  </a:t>
                      </a:r>
                      <a:r>
                        <a:rPr lang="en-US" sz="1300" dirty="0" err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Succes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 Rate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 TB &lt; 85%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Kab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. Padang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Pariaman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,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Kab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. Tanah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Datar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,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Kab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. 50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kOta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, Kota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Payakumbuh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, Kota Padang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Panjang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, Kota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Solok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, Kota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Sawahlunto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, Kota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Pariaman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,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Kab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.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Dharmasraya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.</a:t>
                      </a:r>
                      <a:endParaRPr lang="en-US" sz="13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897880" y="1345522"/>
          <a:ext cx="3086100" cy="4973702"/>
        </p:xfrm>
        <a:graphic>
          <a:graphicData uri="http://schemas.openxmlformats.org/drawingml/2006/table">
            <a:tbl>
              <a:tblPr/>
              <a:tblGrid>
                <a:gridCol w="3086100"/>
              </a:tblGrid>
              <a:tr h="834814"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dirty="0" err="1" smtClean="0">
                          <a:latin typeface="+mn-lt"/>
                          <a:ea typeface="Calibri"/>
                          <a:cs typeface="Times New Roman"/>
                        </a:rPr>
                        <a:t>Prioritas</a:t>
                      </a:r>
                      <a:r>
                        <a:rPr lang="en-US" sz="130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dirty="0" err="1" smtClean="0">
                          <a:latin typeface="+mn-lt"/>
                          <a:ea typeface="Calibri"/>
                          <a:cs typeface="Times New Roman"/>
                        </a:rPr>
                        <a:t>Nasional</a:t>
                      </a:r>
                      <a:r>
                        <a:rPr lang="en-US" sz="1300" dirty="0" smtClean="0">
                          <a:latin typeface="+mn-lt"/>
                          <a:ea typeface="Calibri"/>
                          <a:cs typeface="Times New Roman"/>
                        </a:rPr>
                        <a:t> :</a:t>
                      </a:r>
                    </a:p>
                    <a:p>
                      <a:pPr marL="228600" marR="0" indent="-2286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dirty="0" smtClean="0">
                          <a:latin typeface="+mn-lt"/>
                          <a:ea typeface="Calibri"/>
                          <a:cs typeface="Times New Roman"/>
                        </a:rPr>
                        <a:t>2.	</a:t>
                      </a:r>
                      <a:r>
                        <a:rPr lang="en-US" sz="1300" dirty="0" err="1" smtClean="0">
                          <a:latin typeface="+mn-lt"/>
                          <a:ea typeface="Calibri"/>
                          <a:cs typeface="Times New Roman"/>
                        </a:rPr>
                        <a:t>Pengendalian</a:t>
                      </a:r>
                      <a:r>
                        <a:rPr lang="en-US" sz="130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dirty="0" err="1" smtClean="0">
                          <a:latin typeface="+mn-lt"/>
                          <a:ea typeface="Calibri"/>
                          <a:cs typeface="Times New Roman"/>
                        </a:rPr>
                        <a:t>Penyakit</a:t>
                      </a:r>
                      <a:r>
                        <a:rPr lang="en-US" sz="130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dirty="0" err="1" smtClean="0">
                          <a:latin typeface="+mn-lt"/>
                          <a:ea typeface="Calibri"/>
                          <a:cs typeface="Times New Roman"/>
                        </a:rPr>
                        <a:t>Tropis</a:t>
                      </a:r>
                      <a:r>
                        <a:rPr lang="en-US" sz="130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dirty="0" err="1" smtClean="0">
                          <a:latin typeface="+mn-lt"/>
                          <a:ea typeface="Calibri"/>
                          <a:cs typeface="Times New Roman"/>
                        </a:rPr>
                        <a:t>Terabaikan</a:t>
                      </a:r>
                      <a:r>
                        <a:rPr lang="en-US" sz="1300" dirty="0" smtClean="0">
                          <a:latin typeface="+mn-lt"/>
                          <a:ea typeface="Calibri"/>
                          <a:cs typeface="Times New Roman"/>
                        </a:rPr>
                        <a:t> (Neglected Tropical Diseases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30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Prioitas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Daerah:</a:t>
                      </a:r>
                    </a:p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30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Eliminasi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Filariasis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Limfatik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(kaki Gajah)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dan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Pemberantasan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Penyakit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Kecacingan</a:t>
                      </a:r>
                      <a:endParaRPr lang="en-US" sz="13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Penanggulangan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&amp;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Pemberantasan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Demam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Berdarah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Dengue (DBD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) 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 IR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 DBD . 49 per 100.000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penduduk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 : 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Kota Padang, Kota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Pariaman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, Kota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Bukittinggi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, Kota Padang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Panjang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, Kota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Solok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, Kota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Sawahlunto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, Kota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Payakumbuh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,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Kab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.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Pessel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, Kan. 50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kOta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,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Kab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.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Agam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,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Kab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.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Sijunjung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,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Kab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. Tanah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Datar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,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Kab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.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Pasaman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,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Kab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.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Solsel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,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Kab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 </a:t>
                      </a:r>
                      <a:r>
                        <a:rPr lang="en-US" sz="13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Dharmasraya</a:t>
                      </a:r>
                      <a:r>
                        <a:rPr lang="en-US" sz="13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. </a:t>
                      </a:r>
                      <a:r>
                        <a:rPr lang="en-US" sz="130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Kab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. </a:t>
                      </a:r>
                      <a:r>
                        <a:rPr lang="en-US" sz="130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Kep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. </a:t>
                      </a:r>
                      <a:r>
                        <a:rPr lang="en-US" sz="130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Mentawai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  <a:sym typeface="Wingdings" pitchFamily="2" charset="2"/>
                        </a:rPr>
                        <a:t> (API 4.00)</a:t>
                      </a:r>
                      <a:endParaRPr lang="en-US" sz="13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Pelatihan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Teknis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Program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Pemberantasan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Penyakit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Bersumber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Binatang</a:t>
                      </a:r>
                      <a:endParaRPr lang="en-US" sz="13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14348" y="299065"/>
            <a:ext cx="7429552" cy="289441"/>
          </a:xfrm>
          <a:prstGeom prst="roundRect">
            <a:avLst/>
          </a:prstGeom>
          <a:solidFill>
            <a:srgbClr val="B9FFFF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tIns="0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smtClean="0">
                <a:solidFill>
                  <a:srgbClr val="000000"/>
                </a:solidFill>
                <a:latin typeface="Arial"/>
                <a:ea typeface="+mn-ea"/>
              </a:rPr>
              <a:t>Contoh : Keselarasan Prioritas Nasional dgn Provinsi Sumatera Barat</a:t>
            </a:r>
            <a:endParaRPr lang="en-US" sz="1700" b="1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98599" y="1214422"/>
            <a:ext cx="8748000" cy="1590"/>
          </a:xfrm>
          <a:prstGeom prst="line">
            <a:avLst/>
          </a:prstGeom>
          <a:ln w="38100">
            <a:solidFill>
              <a:schemeClr val="accent3">
                <a:lumMod val="95000"/>
              </a:schemeClr>
            </a:solidFill>
          </a:ln>
          <a:effectLst>
            <a:outerShdw blurRad="50800" dist="38100" dir="5400000" algn="t" rotWithShape="0">
              <a:srgbClr val="C7F4FD">
                <a:alpha val="40000"/>
              </a:srgb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95538" y="649412"/>
            <a:ext cx="79208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519238" indent="-1519238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latin typeface="Arial"/>
                <a:ea typeface="+mn-ea"/>
              </a:rPr>
              <a:t>Prioritas</a:t>
            </a:r>
            <a:r>
              <a:rPr lang="en-US" sz="2000" b="1" dirty="0">
                <a:latin typeface="Arial"/>
                <a:ea typeface="+mn-ea"/>
              </a:rPr>
              <a:t> 8. 	</a:t>
            </a:r>
            <a:r>
              <a:rPr lang="en-US" sz="2000" b="1" dirty="0" err="1">
                <a:latin typeface="Arial"/>
                <a:ea typeface="Times New Roman" pitchFamily="18" charset="0"/>
              </a:rPr>
              <a:t>Penurunan</a:t>
            </a:r>
            <a:r>
              <a:rPr lang="en-US" sz="2000" b="1" dirty="0">
                <a:latin typeface="Arial"/>
                <a:ea typeface="Times New Roman" pitchFamily="18" charset="0"/>
              </a:rPr>
              <a:t> Tingkat </a:t>
            </a:r>
            <a:r>
              <a:rPr lang="en-US" sz="2000" b="1" dirty="0" err="1">
                <a:latin typeface="Arial"/>
                <a:ea typeface="Times New Roman" pitchFamily="18" charset="0"/>
              </a:rPr>
              <a:t>Kemiskinan</a:t>
            </a:r>
            <a:r>
              <a:rPr lang="en-US" sz="2000" b="1" dirty="0">
                <a:latin typeface="Arial"/>
                <a:ea typeface="Times New Roman" pitchFamily="18" charset="0"/>
              </a:rPr>
              <a:t> </a:t>
            </a:r>
            <a:r>
              <a:rPr lang="en-US" sz="2000" b="1" dirty="0" err="1">
                <a:latin typeface="Arial"/>
                <a:ea typeface="Times New Roman" pitchFamily="18" charset="0"/>
              </a:rPr>
              <a:t>dan</a:t>
            </a:r>
            <a:r>
              <a:rPr lang="en-US" sz="2000" b="1" dirty="0">
                <a:latin typeface="Arial"/>
                <a:ea typeface="Times New Roman" pitchFamily="18" charset="0"/>
              </a:rPr>
              <a:t> </a:t>
            </a:r>
            <a:r>
              <a:rPr lang="en-US" sz="2000" b="1" dirty="0" err="1">
                <a:latin typeface="Arial"/>
                <a:ea typeface="Times New Roman" pitchFamily="18" charset="0"/>
              </a:rPr>
              <a:t>Pengangguran</a:t>
            </a:r>
            <a:r>
              <a:rPr lang="en-US" sz="2000" b="1" dirty="0">
                <a:latin typeface="Arial"/>
                <a:ea typeface="Times New Roman" pitchFamily="18" charset="0"/>
              </a:rPr>
              <a:t> </a:t>
            </a:r>
            <a:r>
              <a:rPr lang="en-US" sz="2000" b="1" dirty="0" err="1">
                <a:latin typeface="Arial"/>
                <a:ea typeface="Times New Roman" pitchFamily="18" charset="0"/>
              </a:rPr>
              <a:t>serta</a:t>
            </a:r>
            <a:r>
              <a:rPr lang="en-US" sz="2000" b="1" dirty="0">
                <a:latin typeface="Arial"/>
                <a:ea typeface="Times New Roman" pitchFamily="18" charset="0"/>
              </a:rPr>
              <a:t> </a:t>
            </a:r>
            <a:r>
              <a:rPr lang="en-US" sz="2000" b="1" dirty="0" err="1">
                <a:latin typeface="Arial"/>
                <a:ea typeface="Times New Roman" pitchFamily="18" charset="0"/>
              </a:rPr>
              <a:t>Penanganan</a:t>
            </a:r>
            <a:r>
              <a:rPr lang="en-US" sz="2000" b="1" dirty="0">
                <a:latin typeface="Arial"/>
                <a:ea typeface="Times New Roman" pitchFamily="18" charset="0"/>
              </a:rPr>
              <a:t> Daerah </a:t>
            </a:r>
            <a:r>
              <a:rPr lang="en-US" sz="2000" b="1" dirty="0" err="1">
                <a:latin typeface="Arial"/>
                <a:ea typeface="Times New Roman" pitchFamily="18" charset="0"/>
              </a:rPr>
              <a:t>Tertinggal</a:t>
            </a:r>
            <a:r>
              <a:rPr lang="en-US" sz="2000" b="1" dirty="0">
                <a:latin typeface="Arial"/>
                <a:ea typeface="+mn-ea"/>
              </a:rPr>
              <a:t> </a:t>
            </a:r>
            <a:endParaRPr lang="en-US" sz="2000" b="1" dirty="0" smtClean="0">
              <a:latin typeface="Arial"/>
              <a:ea typeface="+mn-ea"/>
            </a:endParaRPr>
          </a:p>
        </p:txBody>
      </p:sp>
      <p:sp>
        <p:nvSpPr>
          <p:cNvPr id="83999" name="Slide Number Placeholder 19"/>
          <p:cNvSpPr txBox="1">
            <a:spLocks noGrp="1"/>
          </p:cNvSpPr>
          <p:nvPr/>
        </p:nvSpPr>
        <p:spPr bwMode="auto">
          <a:xfrm>
            <a:off x="6966704" y="637179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C1070666-C672-4FB0-A619-04239ED77E87}" type="slidenum">
              <a:rPr lang="en-US" sz="1200" b="1">
                <a:solidFill>
                  <a:srgbClr val="000000"/>
                </a:solidFill>
                <a:latin typeface="Arial Narrow" pitchFamily="34" charset="0"/>
                <a:ea typeface="+mn-ea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55</a:t>
            </a:fld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28410" y="1355708"/>
            <a:ext cx="8748000" cy="1590"/>
          </a:xfrm>
          <a:prstGeom prst="line">
            <a:avLst/>
          </a:prstGeom>
          <a:ln w="38100">
            <a:solidFill>
              <a:schemeClr val="accent3">
                <a:lumMod val="95000"/>
              </a:schemeClr>
            </a:solidFill>
          </a:ln>
          <a:effectLst>
            <a:outerShdw blurRad="50800" dist="38100" dir="5400000" algn="t" rotWithShape="0">
              <a:srgbClr val="C7F4FD">
                <a:alpha val="40000"/>
              </a:srgb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162332" y="1593373"/>
            <a:ext cx="66243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 Black" pitchFamily="34" charset="0"/>
                <a:ea typeface="+mn-ea"/>
              </a:rPr>
              <a:t>PEMENUHAN KEBUTUHAN DASAR MASYARAKAT MISKIN</a:t>
            </a:r>
            <a:endParaRPr lang="en-US" sz="1600" dirty="0">
              <a:solidFill>
                <a:srgbClr val="000000"/>
              </a:solidFill>
              <a:latin typeface="Arial Black" pitchFamily="34" charset="0"/>
              <a:ea typeface="+mn-ea"/>
            </a:endParaRPr>
          </a:p>
        </p:txBody>
      </p:sp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8237" y="1936772"/>
            <a:ext cx="3240881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09576" y="1963762"/>
            <a:ext cx="2405726" cy="307777"/>
          </a:xfrm>
          <a:prstGeom prst="rect">
            <a:avLst/>
          </a:prstGeom>
          <a:solidFill>
            <a:srgbClr val="FFE7E7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indent="-2286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400" b="1" dirty="0" err="1">
                <a:solidFill>
                  <a:srgbClr val="000000"/>
                </a:solidFill>
              </a:rPr>
              <a:t>Jamkesda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575" y="2259057"/>
            <a:ext cx="2401240" cy="116955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u="sng" dirty="0" err="1">
                <a:solidFill>
                  <a:srgbClr val="000000"/>
                </a:solidFill>
              </a:rPr>
              <a:t>Lokasi</a:t>
            </a:r>
            <a:r>
              <a:rPr lang="en-US" sz="1400" dirty="0">
                <a:solidFill>
                  <a:srgbClr val="000000"/>
                </a:solidFill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rgbClr val="000000"/>
                </a:solidFill>
              </a:rPr>
              <a:t>Seluruh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Kabupaten</a:t>
            </a:r>
            <a:r>
              <a:rPr lang="en-US" sz="1400" dirty="0">
                <a:solidFill>
                  <a:srgbClr val="000000"/>
                </a:solidFill>
              </a:rPr>
              <a:t>/Kota yang </a:t>
            </a:r>
            <a:r>
              <a:rPr lang="en-US" sz="1400" dirty="0" err="1">
                <a:solidFill>
                  <a:srgbClr val="000000"/>
                </a:solidFill>
              </a:rPr>
              <a:t>ikut</a:t>
            </a:r>
            <a:r>
              <a:rPr lang="en-US" sz="1400" dirty="0">
                <a:solidFill>
                  <a:srgbClr val="000000"/>
                </a:solidFill>
              </a:rPr>
              <a:t> sharing </a:t>
            </a:r>
            <a:r>
              <a:rPr lang="en-US" sz="1400" dirty="0" err="1">
                <a:solidFill>
                  <a:srgbClr val="000000"/>
                </a:solidFill>
              </a:rPr>
              <a:t>pendanaan</a:t>
            </a:r>
            <a:endParaRPr lang="en-US" sz="140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87705" y="2009773"/>
            <a:ext cx="2402128" cy="738664"/>
          </a:xfrm>
          <a:prstGeom prst="rect">
            <a:avLst/>
          </a:prstGeom>
          <a:solidFill>
            <a:srgbClr val="FFE7E7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7338" indent="-2873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</a:rPr>
              <a:t>2. </a:t>
            </a:r>
            <a:r>
              <a:rPr lang="en-US" sz="1400" b="1" dirty="0" smtClean="0">
                <a:solidFill>
                  <a:srgbClr val="000000"/>
                </a:solidFill>
              </a:rPr>
              <a:t>	</a:t>
            </a:r>
            <a:r>
              <a:rPr lang="en-US" sz="1400" b="1" dirty="0" err="1" smtClean="0">
                <a:solidFill>
                  <a:srgbClr val="000000"/>
                </a:solidFill>
              </a:rPr>
              <a:t>Bantuan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Pendidikan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untuk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siswa</a:t>
            </a:r>
            <a:r>
              <a:rPr lang="en-US" sz="1400" b="1" dirty="0">
                <a:solidFill>
                  <a:srgbClr val="000000"/>
                </a:solidFill>
              </a:rPr>
              <a:t>   SMA/MA/SMK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7705" y="2544270"/>
            <a:ext cx="2402128" cy="116955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u="sng" dirty="0" err="1" smtClean="0">
                <a:solidFill>
                  <a:srgbClr val="000000"/>
                </a:solidFill>
              </a:rPr>
              <a:t>Lokasi</a:t>
            </a:r>
            <a:r>
              <a:rPr lang="en-US" sz="1400" u="sng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 smtClean="0">
                <a:solidFill>
                  <a:srgbClr val="000000"/>
                </a:solidFill>
              </a:rPr>
              <a:t>Seluruh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Kabupaten</a:t>
            </a:r>
            <a:r>
              <a:rPr lang="en-US" sz="1400" dirty="0" smtClean="0">
                <a:solidFill>
                  <a:srgbClr val="000000"/>
                </a:solidFill>
              </a:rPr>
              <a:t>/Kota yang </a:t>
            </a:r>
            <a:r>
              <a:rPr lang="en-US" sz="1400" dirty="0" err="1" smtClean="0">
                <a:solidFill>
                  <a:srgbClr val="000000"/>
                </a:solidFill>
              </a:rPr>
              <a:t>ikut</a:t>
            </a:r>
            <a:r>
              <a:rPr lang="en-US" sz="1400" dirty="0" smtClean="0">
                <a:solidFill>
                  <a:srgbClr val="000000"/>
                </a:solidFill>
              </a:rPr>
              <a:t> sharing </a:t>
            </a:r>
            <a:r>
              <a:rPr lang="en-US" sz="1400" dirty="0" err="1" smtClean="0">
                <a:solidFill>
                  <a:srgbClr val="000000"/>
                </a:solidFill>
              </a:rPr>
              <a:t>pendanaan</a:t>
            </a:r>
            <a:endParaRPr lang="en-US" sz="1400" dirty="0" smtClean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5171" y="4401540"/>
            <a:ext cx="2395984" cy="95410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u="sng" dirty="0" err="1">
                <a:solidFill>
                  <a:srgbClr val="000000"/>
                </a:solidFill>
              </a:rPr>
              <a:t>Lokasi</a:t>
            </a:r>
            <a:r>
              <a:rPr lang="en-US" sz="1400" dirty="0">
                <a:solidFill>
                  <a:srgbClr val="000000"/>
                </a:solidFill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</a:rPr>
              <a:t>12 </a:t>
            </a:r>
            <a:r>
              <a:rPr lang="en-US" sz="1400" dirty="0" err="1">
                <a:solidFill>
                  <a:srgbClr val="000000"/>
                </a:solidFill>
              </a:rPr>
              <a:t>Kabupaten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di</a:t>
            </a:r>
            <a:r>
              <a:rPr lang="en-US" sz="1400" dirty="0">
                <a:solidFill>
                  <a:srgbClr val="000000"/>
                </a:solidFill>
              </a:rPr>
              <a:t> Sumatera </a:t>
            </a:r>
            <a:r>
              <a:rPr lang="en-US" sz="1400" dirty="0" smtClean="0">
                <a:solidFill>
                  <a:srgbClr val="000000"/>
                </a:solidFill>
              </a:rPr>
              <a:t>Barat</a:t>
            </a:r>
            <a:endParaRPr lang="en-US" sz="140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5685" y="3644781"/>
            <a:ext cx="2395470" cy="738664"/>
          </a:xfrm>
          <a:prstGeom prst="rect">
            <a:avLst/>
          </a:prstGeom>
          <a:solidFill>
            <a:srgbClr val="FFE7E7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</a:rPr>
              <a:t>3</a:t>
            </a:r>
            <a:r>
              <a:rPr lang="en-US" sz="1400" b="1" dirty="0" smtClean="0">
                <a:solidFill>
                  <a:srgbClr val="000000"/>
                </a:solidFill>
              </a:rPr>
              <a:t>.	</a:t>
            </a:r>
            <a:r>
              <a:rPr lang="en-US" sz="1400" b="1" dirty="0" err="1" smtClean="0">
                <a:solidFill>
                  <a:srgbClr val="000000"/>
                </a:solidFill>
              </a:rPr>
              <a:t>Dukungan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</a:rPr>
              <a:t>Penyediaan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Infrastruktur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dan</a:t>
            </a:r>
            <a:r>
              <a:rPr lang="en-US" sz="1400" b="1" dirty="0">
                <a:solidFill>
                  <a:srgbClr val="000000"/>
                </a:solidFill>
              </a:rPr>
              <a:t> air </a:t>
            </a:r>
            <a:r>
              <a:rPr lang="en-US" sz="1400" b="1" dirty="0" err="1">
                <a:solidFill>
                  <a:srgbClr val="000000"/>
                </a:solidFill>
              </a:rPr>
              <a:t>minum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dan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sanitasi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09521" y="3916457"/>
            <a:ext cx="2380312" cy="1169551"/>
          </a:xfrm>
          <a:prstGeom prst="rect">
            <a:avLst/>
          </a:prstGeom>
          <a:solidFill>
            <a:srgbClr val="FFE7E7"/>
          </a:solidFill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7338" indent="-2873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</a:rPr>
              <a:t>4. </a:t>
            </a:r>
            <a:r>
              <a:rPr lang="en-US" sz="1400" b="1" dirty="0" smtClean="0">
                <a:solidFill>
                  <a:srgbClr val="000000"/>
                </a:solidFill>
              </a:rPr>
              <a:t>	</a:t>
            </a:r>
            <a:r>
              <a:rPr lang="en-US" sz="1400" b="1" dirty="0" err="1" smtClean="0">
                <a:solidFill>
                  <a:srgbClr val="000000"/>
                </a:solidFill>
              </a:rPr>
              <a:t>Penyediaan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rumah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susun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bagi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masyarakat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berpenghasilan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rendah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10443" y="4666151"/>
            <a:ext cx="2379350" cy="52322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rgbClr val="000000"/>
                </a:solidFill>
              </a:rPr>
              <a:t>Lokasi</a:t>
            </a:r>
            <a:r>
              <a:rPr lang="en-US" sz="1400" dirty="0">
                <a:solidFill>
                  <a:srgbClr val="000000"/>
                </a:solidFill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355" y="5421128"/>
            <a:ext cx="2364883" cy="738664"/>
          </a:xfrm>
          <a:prstGeom prst="rect">
            <a:avLst/>
          </a:prstGeom>
          <a:solidFill>
            <a:srgbClr val="FFE7E7"/>
          </a:solidFill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7338" indent="-2873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00"/>
                </a:solidFill>
              </a:rPr>
              <a:t>5. 	</a:t>
            </a:r>
            <a:r>
              <a:rPr lang="nn-NO" sz="1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Pelatihan SDM KUMKM berbasis kompetensi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6291" y="5951890"/>
            <a:ext cx="2363927" cy="52322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u="sng" dirty="0" err="1">
                <a:solidFill>
                  <a:srgbClr val="000000"/>
                </a:solidFill>
              </a:rPr>
              <a:t>Lokasi</a:t>
            </a:r>
            <a:r>
              <a:rPr lang="en-US" sz="1400" dirty="0">
                <a:solidFill>
                  <a:srgbClr val="000000"/>
                </a:solidFill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31399" y="5457618"/>
            <a:ext cx="2364883" cy="738664"/>
          </a:xfrm>
          <a:prstGeom prst="rect">
            <a:avLst/>
          </a:prstGeom>
          <a:solidFill>
            <a:srgbClr val="FFE7E7"/>
          </a:solidFill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7338" indent="-2873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00"/>
                </a:solidFill>
              </a:rPr>
              <a:t>6. 	</a:t>
            </a:r>
            <a:r>
              <a:rPr lang="nn-NO" sz="1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Pemasyarakatan dan pelatihan kewirausahaan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2335" y="5988380"/>
            <a:ext cx="2363927" cy="52322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u="sng" dirty="0" err="1">
                <a:solidFill>
                  <a:srgbClr val="000000"/>
                </a:solidFill>
              </a:rPr>
              <a:t>Lokasi</a:t>
            </a:r>
            <a:r>
              <a:rPr lang="en-US" sz="1400" dirty="0">
                <a:solidFill>
                  <a:srgbClr val="000000"/>
                </a:solidFill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4348" y="299065"/>
            <a:ext cx="7429552" cy="289441"/>
          </a:xfrm>
          <a:prstGeom prst="roundRect">
            <a:avLst/>
          </a:prstGeom>
          <a:solidFill>
            <a:srgbClr val="B9FFFF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tIns="0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smtClean="0">
                <a:solidFill>
                  <a:srgbClr val="000000"/>
                </a:solidFill>
                <a:latin typeface="Arial"/>
                <a:ea typeface="+mn-ea"/>
              </a:rPr>
              <a:t>Contoh : Keselarasan Prioritas Nasional dgn Provinsi Sumatera Barat</a:t>
            </a:r>
            <a:endParaRPr lang="en-US" sz="1700" b="1" dirty="0">
              <a:solidFill>
                <a:srgbClr val="000000"/>
              </a:solidFill>
              <a:latin typeface="Arial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aaa\Indikator_Kesehatan (Gabung)_1.jpg"/>
          <p:cNvPicPr>
            <a:picLocks noChangeAspect="1" noChangeArrowheads="1"/>
          </p:cNvPicPr>
          <p:nvPr/>
        </p:nvPicPr>
        <p:blipFill>
          <a:blip r:embed="rId2" cstate="print"/>
          <a:srcRect l="15739" t="11043" r="9922" b="47258"/>
          <a:stretch>
            <a:fillRect/>
          </a:stretch>
        </p:blipFill>
        <p:spPr bwMode="auto">
          <a:xfrm>
            <a:off x="272281" y="1844824"/>
            <a:ext cx="8547175" cy="4320480"/>
          </a:xfrm>
          <a:prstGeom prst="rect">
            <a:avLst/>
          </a:prstGeom>
          <a:noFill/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39552" y="941239"/>
            <a:ext cx="832917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700" b="1" dirty="0" smtClean="0">
                <a:solidFill>
                  <a:srgbClr val="000000"/>
                </a:solidFill>
                <a:latin typeface="Arial Black" pitchFamily="34" charset="0"/>
                <a:ea typeface="+mn-ea"/>
              </a:rPr>
              <a:t>PERSANDINGAN INDIKATOR KINERJA PROVINSI SUMATERA BARAT </a:t>
            </a:r>
          </a:p>
          <a:p>
            <a:pPr algn="ctr" eaLnBrk="0" hangingPunct="0"/>
            <a:r>
              <a:rPr lang="en-US" sz="1700" b="1" dirty="0" smtClean="0">
                <a:solidFill>
                  <a:srgbClr val="000000"/>
                </a:solidFill>
                <a:latin typeface="Arial Black" pitchFamily="34" charset="0"/>
                <a:ea typeface="+mn-ea"/>
              </a:rPr>
              <a:t>DENGAN KAB/KOTA TAHUN 2018</a:t>
            </a:r>
            <a:endParaRPr lang="en-US" sz="1700" b="1" dirty="0" smtClean="0">
              <a:solidFill>
                <a:srgbClr val="000000"/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6974904" y="6592267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9512" y="332657"/>
            <a:ext cx="8811021" cy="6495655"/>
            <a:chOff x="256779" y="332656"/>
            <a:chExt cx="8692153" cy="7011191"/>
          </a:xfrm>
        </p:grpSpPr>
        <p:pic>
          <p:nvPicPr>
            <p:cNvPr id="2050" name="Picture 2" descr="G:\aaa\Indikator_Kesehatan (Gabung)_2.jpg"/>
            <p:cNvPicPr>
              <a:picLocks noChangeAspect="1" noChangeArrowheads="1"/>
            </p:cNvPicPr>
            <p:nvPr/>
          </p:nvPicPr>
          <p:blipFill>
            <a:blip r:embed="rId2" cstate="print"/>
            <a:srcRect l="15541" t="1995" r="9812" b="57981"/>
            <a:stretch>
              <a:fillRect/>
            </a:stretch>
          </p:blipFill>
          <p:spPr bwMode="auto">
            <a:xfrm>
              <a:off x="256779" y="332656"/>
              <a:ext cx="8692153" cy="3809206"/>
            </a:xfrm>
            <a:prstGeom prst="rect">
              <a:avLst/>
            </a:prstGeom>
            <a:noFill/>
          </p:spPr>
        </p:pic>
        <p:pic>
          <p:nvPicPr>
            <p:cNvPr id="2051" name="Picture 3" descr="G:\aaa\Indikator_Kesehatan (Gabung)_3.jpg"/>
            <p:cNvPicPr>
              <a:picLocks noChangeAspect="1" noChangeArrowheads="1"/>
            </p:cNvPicPr>
            <p:nvPr/>
          </p:nvPicPr>
          <p:blipFill>
            <a:blip r:embed="rId3" cstate="print"/>
            <a:srcRect l="15541" t="11012" r="9812" b="49516"/>
            <a:stretch>
              <a:fillRect/>
            </a:stretch>
          </p:blipFill>
          <p:spPr bwMode="auto">
            <a:xfrm>
              <a:off x="260177" y="4005064"/>
              <a:ext cx="8685651" cy="333878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>
            <a:spLocks noChangeArrowheads="1"/>
          </p:cNvSpPr>
          <p:nvPr/>
        </p:nvSpPr>
        <p:spPr bwMode="gray">
          <a:xfrm>
            <a:off x="1214414" y="2571744"/>
            <a:ext cx="6715172" cy="1428760"/>
          </a:xfrm>
          <a:prstGeom prst="roundRect">
            <a:avLst>
              <a:gd name="adj" fmla="val 50000"/>
            </a:avLst>
          </a:prstGeom>
          <a:solidFill>
            <a:srgbClr val="B4FFFF"/>
          </a:solidFill>
          <a:ln w="9525" algn="ctr">
            <a:solidFill>
              <a:srgbClr val="00CCFF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CCFF">
                <a:alpha val="4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d-ID">
              <a:solidFill>
                <a:srgbClr val="5F5F5F"/>
              </a:solidFill>
              <a:latin typeface="Arial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14480" y="2770527"/>
            <a:ext cx="71381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42925" indent="-542925">
              <a:spcBef>
                <a:spcPts val="0"/>
              </a:spcBef>
              <a:defRPr/>
            </a:pPr>
            <a:r>
              <a:rPr lang="en-US" altLang="ja-JP" sz="3200" dirty="0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5.	</a:t>
            </a:r>
            <a:r>
              <a:rPr lang="en-US" altLang="ja-JP" sz="3200" dirty="0" err="1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Prioritas</a:t>
            </a:r>
            <a:r>
              <a:rPr lang="en-US" altLang="ja-JP" sz="3200" dirty="0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 Pembangunan Sumatera Barat</a:t>
            </a:r>
            <a:endParaRPr lang="id-ID" altLang="ja-JP" sz="3200" dirty="0" smtClean="0">
              <a:ln w="3175">
                <a:solidFill>
                  <a:srgbClr val="000000"/>
                </a:solidFill>
                <a:prstDash val="solid"/>
                <a:miter lim="800000"/>
              </a:ln>
              <a:solidFill>
                <a:srgbClr val="CC0000"/>
              </a:solidFill>
              <a:effectLst>
                <a:glow rad="101600">
                  <a:srgbClr val="FFFFFF"/>
                </a:glow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A2EA2-1B13-4C61-8D00-7EB452EEC8F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072066" y="1532578"/>
          <a:ext cx="3807861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7861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KEGIATAN</a:t>
                      </a:r>
                      <a:r>
                        <a:rPr lang="en-US" baseline="0" dirty="0" smtClean="0"/>
                        <a:t> PRIORITAS</a:t>
                      </a:r>
                      <a:endParaRPr lang="en-US" dirty="0"/>
                    </a:p>
                  </a:txBody>
                  <a:tcPr marL="68580" marR="68580">
                    <a:lnL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985103">
                <a:tc>
                  <a:txBody>
                    <a:bodyPr/>
                    <a:lstStyle/>
                    <a:p>
                      <a:pPr marL="273050" lvl="0" indent="-273050">
                        <a:buFont typeface="Wingdings" pitchFamily="2" charset="2"/>
                        <a:buChar char="§"/>
                      </a:pP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Penyediaan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pelayanan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kesehatan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ibu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anak</a:t>
                      </a:r>
                      <a:endParaRPr lang="en-US" sz="16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73050" lvl="0" indent="-273050">
                        <a:buFont typeface="Wingdings" pitchFamily="2" charset="2"/>
                        <a:buChar char="§"/>
                      </a:pP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Peningkatan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akses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keterjangkauan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mutu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pelayanan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kesehatan</a:t>
                      </a:r>
                      <a:endParaRPr lang="en-US" sz="16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73050" lvl="0" indent="-273050">
                        <a:buFont typeface="Wingdings" pitchFamily="2" charset="2"/>
                        <a:buChar char="§"/>
                      </a:pP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Pencegahan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pengendalian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penyakit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menular</a:t>
                      </a:r>
                      <a:endParaRPr lang="en-US" sz="16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73050" indent="-273050">
                        <a:buFont typeface="Wingdings" pitchFamily="2" charset="2"/>
                        <a:buChar char="§"/>
                      </a:pP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Peningkatan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kualitas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layanan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kesehatan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dasar</a:t>
                      </a:r>
                      <a:endParaRPr lang="en-US" sz="1600" b="1" dirty="0" smtClean="0"/>
                    </a:p>
                    <a:p>
                      <a:endParaRPr lang="en-US" dirty="0"/>
                    </a:p>
                  </a:txBody>
                  <a:tcPr marL="68580" marR="68580">
                    <a:lnL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9443" name="Rectangle 3"/>
          <p:cNvSpPr>
            <a:spLocks noChangeArrowheads="1"/>
          </p:cNvSpPr>
          <p:nvPr/>
        </p:nvSpPr>
        <p:spPr bwMode="auto">
          <a:xfrm>
            <a:off x="635314" y="376210"/>
            <a:ext cx="71513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ahoma" pitchFamily="34" charset="0"/>
              </a:rPr>
              <a:t>PRIORITAS  4 :  </a:t>
            </a:r>
          </a:p>
          <a:p>
            <a:pPr eaLnBrk="0" hangingPunct="0"/>
            <a:r>
              <a:rPr lang="en-US" b="1" dirty="0" smtClean="0">
                <a:solidFill>
                  <a:srgbClr val="000000"/>
                </a:solidFill>
                <a:latin typeface="Arial Black" pitchFamily="34" charset="0"/>
                <a:ea typeface="+mn-ea"/>
              </a:rPr>
              <a:t>PENINGKATAN DERAJAT KESEHATAN MASYARAKAT</a:t>
            </a:r>
            <a:endParaRPr lang="en-US" b="1" dirty="0" smtClean="0">
              <a:solidFill>
                <a:srgbClr val="000000"/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2" cstate="print"/>
          <a:srcRect r="40188" b="11215"/>
          <a:stretch>
            <a:fillRect/>
          </a:stretch>
        </p:blipFill>
        <p:spPr bwMode="auto">
          <a:xfrm>
            <a:off x="179512" y="1522809"/>
            <a:ext cx="4392488" cy="38350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6300194" y="256237"/>
            <a:ext cx="1929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6100" indent="-546100" algn="r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err="1" smtClean="0">
                <a:solidFill>
                  <a:srgbClr val="000000"/>
                </a:solidFill>
                <a:ea typeface="+mn-ea"/>
                <a:cs typeface="Arial" pitchFamily="34" charset="0"/>
              </a:rPr>
              <a:t>Lanjutan</a:t>
            </a:r>
            <a:r>
              <a:rPr lang="en-US" b="1" i="1" dirty="0" smtClean="0">
                <a:solidFill>
                  <a:srgbClr val="000000"/>
                </a:solidFill>
                <a:ea typeface="+mn-ea"/>
                <a:cs typeface="Arial" pitchFamily="34" charset="0"/>
              </a:rPr>
              <a:t> ….</a:t>
            </a:r>
            <a:endParaRPr lang="en-US" b="1" i="1" dirty="0">
              <a:solidFill>
                <a:srgbClr val="000000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072066" y="4777091"/>
          <a:ext cx="3786214" cy="1555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6214"/>
              </a:tblGrid>
              <a:tr h="208891">
                <a:tc>
                  <a:txBody>
                    <a:bodyPr/>
                    <a:lstStyle/>
                    <a:p>
                      <a:r>
                        <a:rPr lang="en-US" sz="1600" b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USULAN PRA-MUSRENBANG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marL="68580" marR="68580"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FFFF"/>
                    </a:solidFill>
                  </a:tcPr>
                </a:tc>
              </a:tr>
              <a:tr h="1219869">
                <a:tc>
                  <a:txBody>
                    <a:bodyPr/>
                    <a:lstStyle/>
                    <a:p>
                      <a:pPr marL="273050" lvl="0" indent="-273050">
                        <a:buFont typeface="Wingdings" pitchFamily="2" charset="2"/>
                        <a:buChar char="§"/>
                      </a:pPr>
                      <a:r>
                        <a:rPr lang="en-US" sz="16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Penanganan NAPZA,</a:t>
                      </a:r>
                      <a:r>
                        <a:rPr lang="en-US" sz="1600" b="1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gangguan kejiwaan</a:t>
                      </a:r>
                    </a:p>
                    <a:p>
                      <a:pPr marL="273050" lvl="0" indent="-273050">
                        <a:buFont typeface="Wingdings" pitchFamily="2" charset="2"/>
                        <a:buChar char="§"/>
                      </a:pPr>
                      <a:r>
                        <a:rPr lang="en-US" sz="1600" b="1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Sharing Pembiayaan JKSS, dan pelayanan kesehatan rujukan</a:t>
                      </a:r>
                      <a:endParaRPr lang="en-US" sz="1600" b="1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Right Arrow 8"/>
          <p:cNvSpPr/>
          <p:nvPr/>
        </p:nvSpPr>
        <p:spPr>
          <a:xfrm rot="16200000">
            <a:off x="6750860" y="4107661"/>
            <a:ext cx="500065" cy="71438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ight Arrow 10"/>
          <p:cNvSpPr/>
          <p:nvPr/>
        </p:nvSpPr>
        <p:spPr>
          <a:xfrm rot="10800000">
            <a:off x="4655130" y="2585599"/>
            <a:ext cx="559812" cy="613069"/>
          </a:xfrm>
          <a:prstGeom prst="rightArrow">
            <a:avLst/>
          </a:prstGeom>
          <a:gradFill flip="none" rotWithShape="1">
            <a:gsLst>
              <a:gs pos="0">
                <a:srgbClr val="0041C4">
                  <a:shade val="30000"/>
                  <a:satMod val="115000"/>
                </a:srgbClr>
              </a:gs>
              <a:gs pos="50000">
                <a:srgbClr val="0041C4">
                  <a:shade val="67500"/>
                  <a:satMod val="115000"/>
                </a:srgbClr>
              </a:gs>
              <a:gs pos="100000">
                <a:srgbClr val="0041C4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41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>
          <a:xfrm>
            <a:off x="6974904" y="6592267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428728" y="71415"/>
            <a:ext cx="6786610" cy="70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0" tIns="45667" rIns="91330" bIns="4566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d-ID" altLang="ja-JP" sz="2000" dirty="0" smtClean="0">
                <a:ln w="3175">
                  <a:noFill/>
                  <a:prstDash val="solid"/>
                  <a:miter lim="800000"/>
                </a:ln>
                <a:solidFill>
                  <a:srgbClr val="000000"/>
                </a:solidFill>
                <a:effectLst>
                  <a:glow rad="1016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INDEKS PEMBANGUNAN MANUSIA</a:t>
            </a:r>
            <a:r>
              <a:rPr lang="en-US" altLang="ja-JP" sz="2000" dirty="0" smtClean="0">
                <a:ln w="3175">
                  <a:noFill/>
                  <a:prstDash val="solid"/>
                  <a:miter lim="800000"/>
                </a:ln>
                <a:solidFill>
                  <a:srgbClr val="000000"/>
                </a:solidFill>
                <a:effectLst>
                  <a:glow rad="1016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(IPM) TAHUN 201</a:t>
            </a:r>
            <a:r>
              <a:rPr lang="id-ID" altLang="ja-JP" sz="2000" dirty="0" smtClean="0">
                <a:ln w="3175">
                  <a:noFill/>
                  <a:prstDash val="solid"/>
                  <a:miter lim="800000"/>
                </a:ln>
                <a:solidFill>
                  <a:srgbClr val="000000"/>
                </a:solidFill>
                <a:effectLst>
                  <a:glow rad="1016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5</a:t>
            </a:r>
            <a:r>
              <a:rPr lang="en-US" altLang="ja-JP" sz="2000" dirty="0" smtClean="0">
                <a:ln w="3175">
                  <a:noFill/>
                  <a:prstDash val="solid"/>
                  <a:miter lim="800000"/>
                </a:ln>
                <a:solidFill>
                  <a:srgbClr val="000000"/>
                </a:solidFill>
                <a:effectLst>
                  <a:glow rad="1016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en-US" altLang="ja-JP" sz="1600" dirty="0" smtClean="0">
                <a:ln w="3175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sym typeface="Wingdings" pitchFamily="2" charset="2"/>
              </a:rPr>
              <a:t> </a:t>
            </a:r>
            <a:r>
              <a:rPr lang="en-US" altLang="ja-JP" sz="1600" dirty="0" err="1" smtClean="0">
                <a:ln w="3175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sym typeface="Wingdings" pitchFamily="2" charset="2"/>
              </a:rPr>
              <a:t>Metode</a:t>
            </a:r>
            <a:r>
              <a:rPr lang="en-US" altLang="ja-JP" sz="1600" dirty="0" smtClean="0">
                <a:ln w="3175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sym typeface="Wingdings" pitchFamily="2" charset="2"/>
              </a:rPr>
              <a:t> </a:t>
            </a:r>
            <a:r>
              <a:rPr lang="en-US" altLang="ja-JP" sz="1600" dirty="0" err="1" smtClean="0">
                <a:ln w="3175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sym typeface="Wingdings" pitchFamily="2" charset="2"/>
              </a:rPr>
              <a:t>Baru</a:t>
            </a:r>
            <a:endParaRPr lang="en-US" sz="1600" dirty="0">
              <a:ln w="3175">
                <a:noFill/>
                <a:prstDash val="solid"/>
                <a:miter lim="800000"/>
              </a:ln>
              <a:solidFill>
                <a:srgbClr val="FF0000"/>
              </a:solidFill>
              <a:effectLst>
                <a:glow rad="1016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150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821093"/>
            <a:ext cx="9144032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214942" y="1571612"/>
          <a:ext cx="3643338" cy="284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3338"/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KEGIATAN</a:t>
                      </a:r>
                      <a:r>
                        <a:rPr lang="en-US" sz="1600" baseline="0" dirty="0" smtClean="0"/>
                        <a:t> PRIORITAS</a:t>
                      </a:r>
                      <a:endParaRPr lang="en-US" sz="1600" dirty="0"/>
                    </a:p>
                  </a:txBody>
                  <a:tcPr marL="68580" marR="68580">
                    <a:lnL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985103">
                <a:tc>
                  <a:txBody>
                    <a:bodyPr/>
                    <a:lstStyle/>
                    <a:p>
                      <a:pPr marL="273050" indent="-273050">
                        <a:buFont typeface="Wingdings" pitchFamily="2" charset="2"/>
                        <a:buChar char="§"/>
                      </a:pPr>
                      <a:r>
                        <a:rPr lang="en-US" sz="1600" b="1" dirty="0" err="1" smtClean="0"/>
                        <a:t>Pemenuhan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kebutuhan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dasar</a:t>
                      </a:r>
                      <a:r>
                        <a:rPr lang="en-US" sz="1600" b="1" baseline="0" dirty="0" smtClean="0"/>
                        <a:t> (al. </a:t>
                      </a:r>
                      <a:r>
                        <a:rPr lang="en-US" sz="1600" b="1" baseline="0" dirty="0" err="1" smtClean="0"/>
                        <a:t>pendidikan</a:t>
                      </a:r>
                      <a:r>
                        <a:rPr lang="en-US" sz="1600" b="1" baseline="0" dirty="0" smtClean="0"/>
                        <a:t>, </a:t>
                      </a:r>
                      <a:r>
                        <a:rPr lang="en-US" sz="1600" b="1" baseline="0" dirty="0" err="1" smtClean="0"/>
                        <a:t>kesehatan</a:t>
                      </a:r>
                      <a:r>
                        <a:rPr lang="en-US" sz="1600" b="1" baseline="0" dirty="0" smtClean="0"/>
                        <a:t>, air </a:t>
                      </a:r>
                      <a:r>
                        <a:rPr lang="en-US" sz="1600" b="1" baseline="0" dirty="0" err="1" smtClean="0"/>
                        <a:t>minum</a:t>
                      </a:r>
                      <a:r>
                        <a:rPr lang="en-US" sz="1600" b="1" baseline="0" dirty="0" smtClean="0"/>
                        <a:t>, </a:t>
                      </a:r>
                      <a:r>
                        <a:rPr lang="en-US" sz="1600" b="1" baseline="0" dirty="0" err="1" smtClean="0"/>
                        <a:t>sanitasi</a:t>
                      </a:r>
                      <a:r>
                        <a:rPr lang="en-US" sz="1600" b="1" baseline="0" dirty="0" smtClean="0"/>
                        <a:t>)</a:t>
                      </a:r>
                    </a:p>
                    <a:p>
                      <a:pPr marL="273050" indent="-273050">
                        <a:buFont typeface="Wingdings" pitchFamily="2" charset="2"/>
                        <a:buChar char="§"/>
                      </a:pPr>
                      <a:r>
                        <a:rPr lang="en-US" sz="1600" b="1" dirty="0" err="1" smtClean="0"/>
                        <a:t>Peningkatan</a:t>
                      </a:r>
                      <a:r>
                        <a:rPr lang="en-US" sz="1600" b="1" dirty="0" smtClean="0"/>
                        <a:t> </a:t>
                      </a:r>
                      <a:r>
                        <a:rPr lang="en-US" sz="1600" b="1" dirty="0" err="1" smtClean="0"/>
                        <a:t>keterampilan</a:t>
                      </a:r>
                      <a:r>
                        <a:rPr lang="en-US" sz="1600" b="1" dirty="0" smtClean="0"/>
                        <a:t>, </a:t>
                      </a:r>
                      <a:r>
                        <a:rPr lang="en-US" sz="1600" b="1" dirty="0" err="1" smtClean="0"/>
                        <a:t>dukungan</a:t>
                      </a:r>
                      <a:r>
                        <a:rPr lang="en-US" sz="1600" b="1" dirty="0" smtClean="0"/>
                        <a:t> modal </a:t>
                      </a:r>
                      <a:r>
                        <a:rPr lang="en-US" sz="1600" b="1" dirty="0" err="1" smtClean="0"/>
                        <a:t>usaha</a:t>
                      </a:r>
                      <a:r>
                        <a:rPr lang="en-US" sz="1600" b="1" dirty="0" smtClean="0"/>
                        <a:t> </a:t>
                      </a:r>
                      <a:r>
                        <a:rPr lang="en-US" sz="1600" b="1" dirty="0" err="1" smtClean="0"/>
                        <a:t>dan</a:t>
                      </a:r>
                      <a:r>
                        <a:rPr lang="en-US" sz="1600" b="1" dirty="0" smtClean="0"/>
                        <a:t> </a:t>
                      </a:r>
                      <a:r>
                        <a:rPr lang="en-US" sz="1600" b="1" dirty="0" err="1" smtClean="0"/>
                        <a:t>pemasaran</a:t>
                      </a:r>
                      <a:r>
                        <a:rPr lang="en-US" sz="1600" b="1" dirty="0" smtClean="0"/>
                        <a:t> </a:t>
                      </a:r>
                    </a:p>
                    <a:p>
                      <a:pPr marL="273050" indent="-273050">
                        <a:buFont typeface="Wingdings" pitchFamily="2" charset="2"/>
                        <a:buChar char="§"/>
                      </a:pPr>
                      <a:r>
                        <a:rPr lang="en-US" sz="1600" b="1" dirty="0" err="1" smtClean="0"/>
                        <a:t>Perluasan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aksesibilitas</a:t>
                      </a:r>
                      <a:r>
                        <a:rPr lang="en-US" sz="1600" b="1" baseline="0" dirty="0" smtClean="0"/>
                        <a:t> (al. </a:t>
                      </a:r>
                      <a:r>
                        <a:rPr lang="en-US" sz="1600" b="1" baseline="0" dirty="0" err="1" smtClean="0"/>
                        <a:t>jalan</a:t>
                      </a:r>
                      <a:r>
                        <a:rPr lang="en-US" sz="1600" b="1" baseline="0" dirty="0" smtClean="0"/>
                        <a:t>, </a:t>
                      </a:r>
                      <a:r>
                        <a:rPr lang="en-US" sz="1600" b="1" baseline="0" dirty="0" err="1" smtClean="0"/>
                        <a:t>telekomunikasi</a:t>
                      </a:r>
                      <a:r>
                        <a:rPr lang="en-US" sz="1600" b="1" baseline="0" dirty="0" smtClean="0"/>
                        <a:t>)</a:t>
                      </a:r>
                    </a:p>
                    <a:p>
                      <a:pPr marL="273050" indent="-273050">
                        <a:buFont typeface="Wingdings" pitchFamily="2" charset="2"/>
                        <a:buChar char="§"/>
                      </a:pPr>
                      <a:r>
                        <a:rPr lang="en-US" sz="1600" b="1" baseline="0" dirty="0" err="1" smtClean="0"/>
                        <a:t>Sarana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produksi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pertanian</a:t>
                      </a:r>
                      <a:endParaRPr lang="en-US" sz="1600" b="1" dirty="0" smtClean="0"/>
                    </a:p>
                    <a:p>
                      <a:endParaRPr lang="en-US" sz="1500" dirty="0"/>
                    </a:p>
                  </a:txBody>
                  <a:tcPr marL="68580" marR="68580">
                    <a:lnL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9443" name="Rectangle 3"/>
          <p:cNvSpPr>
            <a:spLocks noChangeArrowheads="1"/>
          </p:cNvSpPr>
          <p:nvPr/>
        </p:nvSpPr>
        <p:spPr bwMode="auto">
          <a:xfrm>
            <a:off x="539554" y="309573"/>
            <a:ext cx="68899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ahoma" pitchFamily="34" charset="0"/>
              </a:rPr>
              <a:t>PRIORITAS  8 :  </a:t>
            </a:r>
          </a:p>
          <a:p>
            <a:pPr eaLnBrk="0" hangingPunct="0"/>
            <a:r>
              <a:rPr lang="en-US" dirty="0" smtClean="0">
                <a:solidFill>
                  <a:srgbClr val="000000"/>
                </a:solidFill>
                <a:latin typeface="Arial Black" pitchFamily="34" charset="0"/>
                <a:ea typeface="+mn-ea"/>
              </a:rPr>
              <a:t>PENURUNAN TINGKAT KEMISKINAN</a:t>
            </a:r>
            <a:r>
              <a:rPr lang="id-ID" dirty="0" smtClean="0">
                <a:solidFill>
                  <a:srgbClr val="000000"/>
                </a:solidFill>
                <a:latin typeface="Arial Black" pitchFamily="34" charset="0"/>
                <a:ea typeface="+mn-ea"/>
              </a:rPr>
              <a:t> DAN PENGANGGURAN SERTA PENANGANAN 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  <a:ea typeface="+mn-ea"/>
              </a:rPr>
              <a:t>DAERAH TERTINGGAL</a:t>
            </a:r>
            <a:endParaRPr lang="en-US" dirty="0" smtClean="0">
              <a:solidFill>
                <a:srgbClr val="000000"/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 cstate="print"/>
          <a:srcRect r="41521" b="15898"/>
          <a:stretch>
            <a:fillRect/>
          </a:stretch>
        </p:blipFill>
        <p:spPr bwMode="auto">
          <a:xfrm>
            <a:off x="241992" y="1643050"/>
            <a:ext cx="4546032" cy="222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6300194" y="256237"/>
            <a:ext cx="1929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6100" indent="-546100" algn="r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err="1" smtClean="0">
                <a:solidFill>
                  <a:srgbClr val="000000"/>
                </a:solidFill>
                <a:ea typeface="+mn-ea"/>
                <a:cs typeface="Arial" pitchFamily="34" charset="0"/>
              </a:rPr>
              <a:t>Lanjutan</a:t>
            </a:r>
            <a:r>
              <a:rPr lang="en-US" b="1" i="1" dirty="0" smtClean="0">
                <a:solidFill>
                  <a:srgbClr val="000000"/>
                </a:solidFill>
                <a:ea typeface="+mn-ea"/>
                <a:cs typeface="Arial" pitchFamily="34" charset="0"/>
              </a:rPr>
              <a:t> ….</a:t>
            </a:r>
            <a:endParaRPr lang="en-US" b="1" i="1" dirty="0">
              <a:solidFill>
                <a:srgbClr val="000000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429125" y="4868784"/>
          <a:ext cx="4415268" cy="1652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68"/>
              </a:tblGrid>
              <a:tr h="341655">
                <a:tc>
                  <a:txBody>
                    <a:bodyPr/>
                    <a:lstStyle/>
                    <a:p>
                      <a:r>
                        <a:rPr lang="en-US" sz="1600" b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USULAN PRA-MUSRENBANG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marL="68580" marR="68580"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FFFF"/>
                    </a:solidFill>
                  </a:tcPr>
                </a:tc>
              </a:tr>
              <a:tr h="933204">
                <a:tc>
                  <a:txBody>
                    <a:bodyPr/>
                    <a:lstStyle/>
                    <a:p>
                      <a:pPr marL="273050" indent="-273050">
                        <a:buFont typeface="Wingdings" pitchFamily="2" charset="2"/>
                        <a:buChar char="§"/>
                      </a:pPr>
                      <a:r>
                        <a:rPr lang="en-US" sz="1600" b="1" smtClean="0"/>
                        <a:t>Pelatihan, Pemagangan dan Penempatan Tenaga Kerja Luar Negeri</a:t>
                      </a:r>
                    </a:p>
                    <a:p>
                      <a:pPr marL="273050" indent="-273050">
                        <a:buFont typeface="Wingdings" pitchFamily="2" charset="2"/>
                        <a:buChar char="§"/>
                      </a:pPr>
                      <a:r>
                        <a:rPr lang="en-US" sz="1600" b="1" smtClean="0"/>
                        <a:t>Tindak Lanjut MoU Provinsi dengan Kab/Kota</a:t>
                      </a:r>
                      <a:r>
                        <a:rPr lang="en-US" sz="1600" b="1" baseline="0" smtClean="0"/>
                        <a:t> tentang Program Penanggulangan Kemiskinan</a:t>
                      </a:r>
                      <a:endParaRPr lang="en-US" sz="1600" b="1" dirty="0" smtClean="0"/>
                    </a:p>
                  </a:txBody>
                  <a:tcPr marL="68580" marR="68580"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Right Arrow 8"/>
          <p:cNvSpPr/>
          <p:nvPr/>
        </p:nvSpPr>
        <p:spPr>
          <a:xfrm rot="16200000">
            <a:off x="6679422" y="4179098"/>
            <a:ext cx="500065" cy="71438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ight Arrow 10"/>
          <p:cNvSpPr/>
          <p:nvPr/>
        </p:nvSpPr>
        <p:spPr>
          <a:xfrm rot="10800000">
            <a:off x="4786314" y="2728476"/>
            <a:ext cx="559812" cy="613069"/>
          </a:xfrm>
          <a:prstGeom prst="rightArrow">
            <a:avLst/>
          </a:prstGeom>
          <a:gradFill flip="none" rotWithShape="1">
            <a:gsLst>
              <a:gs pos="0">
                <a:srgbClr val="0041C4">
                  <a:shade val="30000"/>
                  <a:satMod val="115000"/>
                </a:srgbClr>
              </a:gs>
              <a:gs pos="50000">
                <a:srgbClr val="0041C4">
                  <a:shade val="67500"/>
                  <a:satMod val="115000"/>
                </a:srgbClr>
              </a:gs>
              <a:gs pos="100000">
                <a:srgbClr val="0041C4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41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>
          <a:xfrm>
            <a:off x="6974904" y="6592267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611561" y="360239"/>
            <a:ext cx="8136904" cy="6771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REKAPITULASI PRIORITAS PEMBANGUNAN DAERAH</a:t>
            </a:r>
          </a:p>
          <a:p>
            <a:pPr algn="ctr"/>
            <a:r>
              <a:rPr lang="en-US" b="1" dirty="0" err="1" smtClean="0">
                <a:solidFill>
                  <a:prstClr val="black"/>
                </a:solidFill>
                <a:cs typeface="Arial" pitchFamily="34" charset="0"/>
              </a:rPr>
              <a:t>Sakato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 Plan : </a:t>
            </a:r>
            <a:r>
              <a:rPr lang="en-ID" b="1" dirty="0" smtClean="0">
                <a:solidFill>
                  <a:prstClr val="black"/>
                </a:solidFill>
                <a:cs typeface="Arial" pitchFamily="34" charset="0"/>
              </a:rPr>
              <a:t>http://eplanning.sumbarprov.go.id</a:t>
            </a:r>
            <a:endParaRPr lang="en-US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505285" name="Picture 5" descr="C:\Users\HP\Downloads\Picture\eplanning copy.jpg"/>
          <p:cNvPicPr>
            <a:picLocks noChangeAspect="1" noChangeArrowheads="1"/>
          </p:cNvPicPr>
          <p:nvPr/>
        </p:nvPicPr>
        <p:blipFill>
          <a:blip r:embed="rId3" cstate="print"/>
          <a:srcRect t="8961"/>
          <a:stretch>
            <a:fillRect/>
          </a:stretch>
        </p:blipFill>
        <p:spPr bwMode="auto">
          <a:xfrm>
            <a:off x="237871" y="1196752"/>
            <a:ext cx="8633173" cy="525658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51520" y="2997522"/>
            <a:ext cx="8640960" cy="36004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6876256" y="6453336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15097"/>
            <a:ext cx="2133600" cy="365125"/>
          </a:xfrm>
          <a:prstGeom prst="rect">
            <a:avLst/>
          </a:prstGeom>
        </p:spPr>
        <p:txBody>
          <a:bodyPr/>
          <a:lstStyle/>
          <a:p>
            <a:fld id="{1EEFBBC9-10AC-4451-9E88-D917B04E2C5F}" type="slidenum">
              <a:rPr lang="id-ID" smtClean="0"/>
              <a:pPr/>
              <a:t>62</a:t>
            </a:fld>
            <a:endParaRPr lang="id-ID"/>
          </a:p>
        </p:txBody>
      </p:sp>
      <p:sp>
        <p:nvSpPr>
          <p:cNvPr id="5" name="Rectangle 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611561" y="288231"/>
            <a:ext cx="8136904" cy="6771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GRAFIK PRIORITAS PEMBANGUNAN DAERAH</a:t>
            </a:r>
          </a:p>
          <a:p>
            <a:pPr lvl="0" algn="ctr"/>
            <a:r>
              <a:rPr lang="en-US" b="1" dirty="0" err="1" smtClean="0">
                <a:solidFill>
                  <a:prstClr val="black"/>
                </a:solidFill>
                <a:cs typeface="Arial" pitchFamily="34" charset="0"/>
              </a:rPr>
              <a:t>Sakato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 Plan : </a:t>
            </a:r>
            <a:r>
              <a:rPr lang="en-ID" b="1" dirty="0" smtClean="0">
                <a:solidFill>
                  <a:prstClr val="black"/>
                </a:solidFill>
                <a:cs typeface="Arial" pitchFamily="34" charset="0"/>
              </a:rPr>
              <a:t>http://eplanning.sumbarprov.go.id</a:t>
            </a:r>
            <a:endParaRPr lang="en-US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773" y="1037230"/>
            <a:ext cx="8843749" cy="571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ide Number Placeholder 4"/>
          <p:cNvSpPr txBox="1">
            <a:spLocks/>
          </p:cNvSpPr>
          <p:nvPr/>
        </p:nvSpPr>
        <p:spPr>
          <a:xfrm>
            <a:off x="6920474" y="6525344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611561" y="171371"/>
            <a:ext cx="8136904" cy="6771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en-US" sz="2000" b="1" dirty="0" smtClean="0">
                <a:solidFill>
                  <a:prstClr val="black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REKAPITULASI ANGGARAN BERDASARKAN BELANJA</a:t>
            </a:r>
            <a:r>
              <a:rPr lang="en-US" sz="2000" b="1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cs typeface="Arial" pitchFamily="34" charset="0"/>
              </a:rPr>
              <a:t>Sakato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 Plan : </a:t>
            </a:r>
            <a:r>
              <a:rPr lang="en-ID" b="1" dirty="0" smtClean="0">
                <a:solidFill>
                  <a:prstClr val="black"/>
                </a:solidFill>
                <a:cs typeface="Arial" pitchFamily="34" charset="0"/>
              </a:rPr>
              <a:t>http://eplanning.sumbarprov.go.id</a:t>
            </a:r>
            <a:endParaRPr lang="en-US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504259" name="Picture 3" descr="C:\Users\HP\Downloads\Picture\eplanning copy.jpg"/>
          <p:cNvPicPr>
            <a:picLocks noChangeAspect="1" noChangeArrowheads="1"/>
          </p:cNvPicPr>
          <p:nvPr/>
        </p:nvPicPr>
        <p:blipFill>
          <a:blip r:embed="rId3" cstate="print"/>
          <a:srcRect t="32500" b="31100"/>
          <a:stretch>
            <a:fillRect/>
          </a:stretch>
        </p:blipFill>
        <p:spPr bwMode="auto">
          <a:xfrm>
            <a:off x="179512" y="1004819"/>
            <a:ext cx="8759536" cy="2199213"/>
          </a:xfrm>
          <a:prstGeom prst="rect">
            <a:avLst/>
          </a:prstGeom>
          <a:noFill/>
        </p:spPr>
      </p:pic>
      <p:pic>
        <p:nvPicPr>
          <p:cNvPr id="1504260" name="Picture 4" descr="C:\Users\HP\Downloads\Picture\eplanning copy.jpg"/>
          <p:cNvPicPr>
            <a:picLocks noChangeAspect="1" noChangeArrowheads="1"/>
          </p:cNvPicPr>
          <p:nvPr/>
        </p:nvPicPr>
        <p:blipFill>
          <a:blip r:embed="rId4" cstate="print"/>
          <a:srcRect r="1561" b="7424"/>
          <a:stretch>
            <a:fillRect/>
          </a:stretch>
        </p:blipFill>
        <p:spPr bwMode="auto">
          <a:xfrm>
            <a:off x="172690" y="3244508"/>
            <a:ext cx="8782124" cy="3456384"/>
          </a:xfrm>
          <a:prstGeom prst="rect">
            <a:avLst/>
          </a:prstGeom>
          <a:noFill/>
        </p:spPr>
      </p:pic>
      <p:sp>
        <p:nvSpPr>
          <p:cNvPr id="6" name="Slide Number Placeholder 4"/>
          <p:cNvSpPr txBox="1">
            <a:spLocks/>
          </p:cNvSpPr>
          <p:nvPr/>
        </p:nvSpPr>
        <p:spPr>
          <a:xfrm>
            <a:off x="6974904" y="6592267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611561" y="132021"/>
            <a:ext cx="8136904" cy="6771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REKAPITULASI ANGGARAN BERDASARKAN KAB/KOTA</a:t>
            </a:r>
          </a:p>
          <a:p>
            <a:pPr lvl="0" algn="ctr"/>
            <a:r>
              <a:rPr lang="en-US" b="1" dirty="0" err="1" smtClean="0">
                <a:solidFill>
                  <a:prstClr val="black"/>
                </a:solidFill>
                <a:cs typeface="Arial" pitchFamily="34" charset="0"/>
              </a:rPr>
              <a:t>Sakato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 Plan : </a:t>
            </a:r>
            <a:r>
              <a:rPr lang="en-ID" b="1" dirty="0" smtClean="0">
                <a:solidFill>
                  <a:prstClr val="black"/>
                </a:solidFill>
                <a:cs typeface="Arial" pitchFamily="34" charset="0"/>
              </a:rPr>
              <a:t>http://eplanning.sumbarprov.go.id</a:t>
            </a:r>
            <a:endParaRPr lang="en-US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027" name="Picture 3" descr="C:\Users\HP\Downloads\Picture\eplanning copy 4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682" y="836712"/>
            <a:ext cx="8752715" cy="58793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395535" y="205337"/>
            <a:ext cx="8496945" cy="6771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REKAPITULASI ANGGARAN BERDASARKAN OPD PROVINSI</a:t>
            </a:r>
          </a:p>
          <a:p>
            <a:pPr lvl="0" algn="ctr"/>
            <a:r>
              <a:rPr lang="en-US" b="1" dirty="0" err="1" smtClean="0">
                <a:solidFill>
                  <a:prstClr val="black"/>
                </a:solidFill>
                <a:cs typeface="Arial" pitchFamily="34" charset="0"/>
              </a:rPr>
              <a:t>Sakato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 Plan : </a:t>
            </a:r>
            <a:r>
              <a:rPr lang="en-ID" b="1" dirty="0" smtClean="0">
                <a:solidFill>
                  <a:prstClr val="black"/>
                </a:solidFill>
                <a:cs typeface="Arial" pitchFamily="34" charset="0"/>
              </a:rPr>
              <a:t>http://eplanning.sumbarprov.go.id</a:t>
            </a:r>
            <a:endParaRPr lang="en-US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4101" t="18750" r="2148" b="5043"/>
          <a:stretch>
            <a:fillRect/>
          </a:stretch>
        </p:blipFill>
        <p:spPr bwMode="auto">
          <a:xfrm>
            <a:off x="285720" y="902912"/>
            <a:ext cx="8643998" cy="580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23528" y="2337994"/>
            <a:ext cx="8640960" cy="36004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539552" y="148431"/>
            <a:ext cx="8136904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REKAPITULASI USULAN KAB/KOTA </a:t>
            </a:r>
          </a:p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Arial Black" pitchFamily="34" charset="0"/>
                <a:cs typeface="Tahoma" pitchFamily="34" charset="0"/>
              </a:rPr>
              <a:t>TERHADAP RENJA PROVINSI SUMATERA BARAT</a:t>
            </a:r>
          </a:p>
          <a:p>
            <a:pPr algn="ctr"/>
            <a:r>
              <a:rPr lang="en-US" b="1" dirty="0" err="1" smtClean="0">
                <a:solidFill>
                  <a:prstClr val="black"/>
                </a:solidFill>
                <a:cs typeface="Arial" pitchFamily="34" charset="0"/>
              </a:rPr>
              <a:t>Sakato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 Plan : </a:t>
            </a:r>
            <a:r>
              <a:rPr lang="en-ID" b="1" dirty="0" smtClean="0">
                <a:solidFill>
                  <a:prstClr val="black"/>
                </a:solidFill>
                <a:cs typeface="Arial" pitchFamily="34" charset="0"/>
              </a:rPr>
              <a:t>http://eplanning.sumbarprov.go.id</a:t>
            </a:r>
            <a:endParaRPr lang="en-US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512451" name="Picture 3" descr="C:\Users\HP\Downloads\Picture\eplanning copy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328" y="1162050"/>
            <a:ext cx="8629972" cy="5524500"/>
          </a:xfrm>
          <a:prstGeom prst="rect">
            <a:avLst/>
          </a:prstGeom>
          <a:noFill/>
        </p:spPr>
      </p:pic>
      <p:sp>
        <p:nvSpPr>
          <p:cNvPr id="5" name="Slide Number Placeholder 4"/>
          <p:cNvSpPr txBox="1">
            <a:spLocks/>
          </p:cNvSpPr>
          <p:nvPr/>
        </p:nvSpPr>
        <p:spPr>
          <a:xfrm>
            <a:off x="6974904" y="6592267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168626" y="132021"/>
            <a:ext cx="8784975" cy="98488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REKAPITULASI BANK DATA PROGRAM </a:t>
            </a:r>
          </a:p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SESUAI RENSTRA PROVINSI SUMATERA BARAT</a:t>
            </a:r>
          </a:p>
          <a:p>
            <a:pPr algn="ctr"/>
            <a:r>
              <a:rPr lang="en-US" sz="1600" b="1" dirty="0" err="1" smtClean="0">
                <a:solidFill>
                  <a:prstClr val="black"/>
                </a:solidFill>
                <a:cs typeface="Arial" pitchFamily="34" charset="0"/>
              </a:rPr>
              <a:t>Sakato</a:t>
            </a:r>
            <a:r>
              <a:rPr lang="en-US" sz="1600" b="1" dirty="0" smtClean="0">
                <a:solidFill>
                  <a:prstClr val="black"/>
                </a:solidFill>
                <a:cs typeface="Arial" pitchFamily="34" charset="0"/>
              </a:rPr>
              <a:t> Plan : </a:t>
            </a:r>
            <a:r>
              <a:rPr lang="en-ID" sz="1600" b="1" dirty="0" smtClean="0">
                <a:solidFill>
                  <a:prstClr val="black"/>
                </a:solidFill>
                <a:cs typeface="Arial" pitchFamily="34" charset="0"/>
              </a:rPr>
              <a:t>http://eplanning.sumbarprov.go.id</a:t>
            </a:r>
            <a:endParaRPr lang="en-US" sz="16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510404" name="Picture 4" descr="C:\Users\HP\Downloads\Picture\eplanning copy 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17" y="1233730"/>
            <a:ext cx="8701411" cy="542198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51520" y="4559356"/>
            <a:ext cx="8640960" cy="36004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6974904" y="6592267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6307" name="Picture 3" descr="C:\Users\Toshiba\Pictures\keslearasan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4"/>
            <a:ext cx="8786874" cy="557216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12883" y="3030323"/>
            <a:ext cx="8640960" cy="36004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168626" y="71414"/>
            <a:ext cx="8784975" cy="9079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b="1" smtClean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CONTOH :</a:t>
            </a:r>
          </a:p>
          <a:p>
            <a:pPr algn="ctr"/>
            <a:r>
              <a:rPr lang="en-US" sz="1600" b="1" smtClean="0">
                <a:solidFill>
                  <a:prstClr val="black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PENYELARASAN </a:t>
            </a:r>
            <a:r>
              <a:rPr lang="en-US" sz="1600" b="1" dirty="0" smtClean="0">
                <a:solidFill>
                  <a:prstClr val="black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RENJA OPD PROVINSI DGN </a:t>
            </a:r>
            <a:r>
              <a:rPr lang="en-US" sz="1600" b="1" smtClean="0">
                <a:solidFill>
                  <a:prstClr val="black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RENJA KAB/KOTA TAHUN </a:t>
            </a:r>
            <a:r>
              <a:rPr lang="en-US" sz="1600" b="1" dirty="0" smtClean="0">
                <a:solidFill>
                  <a:prstClr val="black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2018</a:t>
            </a:r>
          </a:p>
          <a:p>
            <a:pPr algn="ctr">
              <a:spcBef>
                <a:spcPts val="600"/>
              </a:spcBef>
            </a:pPr>
            <a:r>
              <a:rPr lang="en-US" sz="1600" b="1" dirty="0" err="1" smtClean="0">
                <a:solidFill>
                  <a:prstClr val="black"/>
                </a:solidFill>
                <a:cs typeface="Arial" pitchFamily="34" charset="0"/>
              </a:rPr>
              <a:t>Sakato</a:t>
            </a:r>
            <a:r>
              <a:rPr lang="en-US" sz="1600" b="1" dirty="0" smtClean="0">
                <a:solidFill>
                  <a:prstClr val="black"/>
                </a:solidFill>
                <a:cs typeface="Arial" pitchFamily="34" charset="0"/>
              </a:rPr>
              <a:t> Plan : </a:t>
            </a:r>
            <a:r>
              <a:rPr lang="en-ID" sz="1600" b="1" dirty="0" smtClean="0">
                <a:solidFill>
                  <a:prstClr val="black"/>
                </a:solidFill>
                <a:cs typeface="Arial" pitchFamily="34" charset="0"/>
              </a:rPr>
              <a:t>http://eplanning.sumbarprov.go.id</a:t>
            </a:r>
            <a:endParaRPr lang="en-US" sz="16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403" y="1176522"/>
            <a:ext cx="265608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/>
              <a:t>KAB. DHARMASRAYA</a:t>
            </a:r>
            <a:endParaRPr lang="id-ID" b="1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6974904" y="6592267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6578" y="6286520"/>
            <a:ext cx="2133600" cy="365125"/>
          </a:xfrm>
        </p:spPr>
        <p:txBody>
          <a:bodyPr/>
          <a:lstStyle/>
          <a:p>
            <a:fld id="{38120484-96B7-4FBF-987D-D9A93B20C16D}" type="slidenum">
              <a:rPr lang="id-ID" smtClean="0"/>
              <a:pPr/>
              <a:t>69</a:t>
            </a:fld>
            <a:endParaRPr lang="id-ID"/>
          </a:p>
        </p:txBody>
      </p:sp>
      <p:pic>
        <p:nvPicPr>
          <p:cNvPr id="1507330" name="Picture 2" descr="D:\SANDING.jpg"/>
          <p:cNvPicPr>
            <a:picLocks noChangeAspect="1" noChangeArrowheads="1"/>
          </p:cNvPicPr>
          <p:nvPr/>
        </p:nvPicPr>
        <p:blipFill>
          <a:blip r:embed="rId2" cstate="print"/>
          <a:srcRect l="2692" t="8970" r="1538" b="13382"/>
          <a:stretch>
            <a:fillRect/>
          </a:stretch>
        </p:blipFill>
        <p:spPr bwMode="auto">
          <a:xfrm>
            <a:off x="0" y="428604"/>
            <a:ext cx="9144000" cy="6429396"/>
          </a:xfrm>
          <a:prstGeom prst="rect">
            <a:avLst/>
          </a:prstGeom>
          <a:noFill/>
        </p:spPr>
      </p:pic>
      <p:sp>
        <p:nvSpPr>
          <p:cNvPr id="6" name="Rectangle 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168626" y="97172"/>
            <a:ext cx="426049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CONTOH  : </a:t>
            </a:r>
            <a:r>
              <a:rPr lang="en-US" sz="1600" b="1" dirty="0" smtClean="0">
                <a:latin typeface="Arial Black" pitchFamily="34" charset="0"/>
                <a:ea typeface="Times New Roman" pitchFamily="18" charset="0"/>
                <a:cs typeface="Tahoma" pitchFamily="34" charset="0"/>
              </a:rPr>
              <a:t>KAB. DHARMASRAYA</a:t>
            </a: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6974904" y="6592267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71538" y="71415"/>
            <a:ext cx="7929618" cy="70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0" tIns="45667" rIns="91330" bIns="4566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d-ID" altLang="ja-JP" dirty="0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Indeks Pembangunan Manusia</a:t>
            </a:r>
            <a:r>
              <a:rPr lang="en-US" altLang="ja-JP" dirty="0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(IPM) </a:t>
            </a:r>
            <a:r>
              <a:rPr lang="en-US" altLang="ja-JP" dirty="0" err="1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Tahun</a:t>
            </a:r>
            <a:r>
              <a:rPr lang="en-US" altLang="ja-JP" dirty="0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2015 :</a:t>
            </a:r>
            <a:r>
              <a:rPr lang="id-ID" altLang="ja-JP" dirty="0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endParaRPr lang="en-US" altLang="ja-JP" dirty="0" smtClean="0">
              <a:ln w="3175">
                <a:solidFill>
                  <a:srgbClr val="000000"/>
                </a:solidFill>
                <a:prstDash val="solid"/>
                <a:miter lim="800000"/>
              </a:ln>
              <a:solidFill>
                <a:srgbClr val="CC0000"/>
              </a:solidFill>
              <a:effectLst>
                <a:glow rad="1016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altLang="ja-JP" sz="2200" dirty="0" smtClean="0">
                <a:ln w="3175">
                  <a:noFill/>
                  <a:prstDash val="solid"/>
                  <a:miter lim="800000"/>
                </a:ln>
                <a:solidFill>
                  <a:srgbClr val="000000"/>
                </a:solidFill>
                <a:effectLst>
                  <a:glow rad="1016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ANGKA HARAPAN HIDUP</a:t>
            </a:r>
            <a:r>
              <a:rPr lang="en-US" altLang="ja-JP" sz="2000" dirty="0" smtClean="0">
                <a:ln w="3175">
                  <a:noFill/>
                  <a:prstDash val="solid"/>
                  <a:miter lim="800000"/>
                </a:ln>
                <a:solidFill>
                  <a:srgbClr val="000000"/>
                </a:solidFill>
                <a:effectLst>
                  <a:glow rad="1016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(</a:t>
            </a:r>
            <a:r>
              <a:rPr lang="en-US" altLang="ja-JP" sz="2000" dirty="0" err="1" smtClean="0">
                <a:ln w="3175">
                  <a:noFill/>
                  <a:prstDash val="solid"/>
                  <a:miter lim="800000"/>
                </a:ln>
                <a:solidFill>
                  <a:srgbClr val="000000"/>
                </a:solidFill>
                <a:effectLst>
                  <a:glow rad="1016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Tahun</a:t>
            </a:r>
            <a:r>
              <a:rPr lang="en-US" altLang="ja-JP" sz="2000" dirty="0" smtClean="0">
                <a:ln w="3175">
                  <a:noFill/>
                  <a:prstDash val="solid"/>
                  <a:miter lim="800000"/>
                </a:ln>
                <a:solidFill>
                  <a:srgbClr val="000000"/>
                </a:solidFill>
                <a:effectLst>
                  <a:glow rad="1016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 </a:t>
            </a:r>
            <a:r>
              <a:rPr lang="en-US" altLang="ja-JP" sz="1600" dirty="0" smtClean="0">
                <a:ln w="3175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sym typeface="Wingdings" pitchFamily="2" charset="2"/>
              </a:rPr>
              <a:t> </a:t>
            </a:r>
            <a:r>
              <a:rPr lang="en-US" altLang="ja-JP" sz="1600" dirty="0" err="1" smtClean="0">
                <a:ln w="3175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sym typeface="Wingdings" pitchFamily="2" charset="2"/>
              </a:rPr>
              <a:t>Metode</a:t>
            </a:r>
            <a:r>
              <a:rPr lang="en-US" altLang="ja-JP" sz="1600" dirty="0" smtClean="0">
                <a:ln w="3175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sym typeface="Wingdings" pitchFamily="2" charset="2"/>
              </a:rPr>
              <a:t> </a:t>
            </a:r>
            <a:r>
              <a:rPr lang="en-US" altLang="ja-JP" sz="1600" dirty="0" err="1" smtClean="0">
                <a:ln w="3175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sym typeface="Wingdings" pitchFamily="2" charset="2"/>
              </a:rPr>
              <a:t>Baru</a:t>
            </a:r>
            <a:endParaRPr lang="en-US" sz="2000" dirty="0">
              <a:ln w="3175">
                <a:noFill/>
                <a:prstDash val="solid"/>
                <a:miter lim="800000"/>
              </a:ln>
              <a:solidFill>
                <a:srgbClr val="000000"/>
              </a:solidFill>
              <a:effectLst>
                <a:glow rad="1016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845359"/>
            <a:ext cx="9144032" cy="601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8994" y="6421463"/>
            <a:ext cx="2133600" cy="365125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168626" y="548680"/>
            <a:ext cx="8784975" cy="15542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PENYELARASAN RENJA OPD PROVINSI DGN RENJA KAB/KOTA </a:t>
            </a:r>
          </a:p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TAHUN 2018</a:t>
            </a:r>
          </a:p>
          <a:p>
            <a:pPr algn="ctr">
              <a:spcBef>
                <a:spcPts val="600"/>
              </a:spcBef>
            </a:pPr>
            <a:r>
              <a:rPr lang="en-US" sz="1600" b="1" dirty="0" err="1" smtClean="0">
                <a:cs typeface="Arial" pitchFamily="34" charset="0"/>
              </a:rPr>
              <a:t>Sakato</a:t>
            </a:r>
            <a:r>
              <a:rPr lang="en-US" sz="1600" b="1" dirty="0" smtClean="0">
                <a:cs typeface="Arial" pitchFamily="34" charset="0"/>
              </a:rPr>
              <a:t> Plan : </a:t>
            </a:r>
            <a:r>
              <a:rPr lang="en-ID" sz="1600" b="1" dirty="0" smtClean="0">
                <a:cs typeface="Arial" pitchFamily="34" charset="0"/>
                <a:hlinkClick r:id="rId3"/>
              </a:rPr>
              <a:t>http://</a:t>
            </a:r>
            <a:r>
              <a:rPr lang="en-ID" sz="1600" b="1" dirty="0" smtClean="0">
                <a:cs typeface="Arial" pitchFamily="34" charset="0"/>
                <a:hlinkClick r:id="rId3"/>
              </a:rPr>
              <a:t>eplanning.sumbarprov.go.id</a:t>
            </a:r>
            <a:endParaRPr lang="en-ID" sz="1600" b="1" dirty="0" smtClean="0">
              <a:cs typeface="Arial" pitchFamily="34" charset="0"/>
            </a:endParaRPr>
          </a:p>
          <a:p>
            <a:pPr algn="ctr">
              <a:spcBef>
                <a:spcPts val="600"/>
              </a:spcBef>
            </a:pPr>
            <a:endParaRPr lang="en-ID" sz="16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algn="ctr">
              <a:spcBef>
                <a:spcPts val="600"/>
              </a:spcBef>
            </a:pPr>
            <a:endParaRPr lang="en-US" sz="16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1767433"/>
            <a:ext cx="8790317" cy="468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2555776" y="127518"/>
            <a:ext cx="426049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CONTOH  </a:t>
            </a:r>
            <a:r>
              <a:rPr lang="en-US" sz="1600" b="1" dirty="0" smtClean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:</a:t>
            </a:r>
            <a:endParaRPr lang="en-US" sz="1600" b="1" dirty="0" smtClean="0">
              <a:latin typeface="Arial Black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6974904" y="6592267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>
            <a:spLocks noChangeArrowheads="1"/>
          </p:cNvSpPr>
          <p:nvPr/>
        </p:nvSpPr>
        <p:spPr bwMode="gray">
          <a:xfrm>
            <a:off x="1849345" y="332656"/>
            <a:ext cx="5530967" cy="550984"/>
          </a:xfrm>
          <a:prstGeom prst="roundRect">
            <a:avLst>
              <a:gd name="adj" fmla="val 45324"/>
            </a:avLst>
          </a:prstGeom>
          <a:solidFill>
            <a:srgbClr val="FFFFFF"/>
          </a:solidFill>
          <a:ln w="57150" cap="flat" cmpd="sng" algn="ctr">
            <a:solidFill>
              <a:srgbClr val="58CCB3"/>
            </a:solidFill>
            <a:prstDash val="solid"/>
            <a:headEnd/>
            <a:tailEnd/>
          </a:ln>
          <a:effectLst>
            <a:glow rad="101600">
              <a:srgbClr val="00FF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rgbClr val="080808"/>
              </a:solidFill>
              <a:latin typeface="Arial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71472" y="376200"/>
            <a:ext cx="80724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400" dirty="0" smtClean="0">
                <a:ln w="3175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glow rad="1016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RENCANA TINDAK LANJUT</a:t>
            </a:r>
            <a:endParaRPr lang="en-US" sz="2400" dirty="0">
              <a:ln w="3175">
                <a:solidFill>
                  <a:srgbClr val="000000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glow rad="1016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1282690"/>
            <a:ext cx="828092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300"/>
              </a:spcBef>
              <a:buAutoNum type="arabicPeriod"/>
            </a:pPr>
            <a:r>
              <a:rPr lang="en-US" sz="2000" b="1" dirty="0" err="1" smtClean="0"/>
              <a:t>Tahun</a:t>
            </a:r>
            <a:r>
              <a:rPr lang="en-US" sz="2000" b="1" dirty="0" smtClean="0"/>
              <a:t> 2017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disusun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Rencana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Aksi</a:t>
            </a:r>
            <a:r>
              <a:rPr lang="en-US" sz="2000" b="1" dirty="0" smtClean="0"/>
              <a:t> Daerah </a:t>
            </a:r>
            <a:r>
              <a:rPr lang="en-US" sz="2000" b="1" dirty="0" err="1" smtClean="0"/>
              <a:t>Pangan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Gizi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Tahun</a:t>
            </a:r>
            <a:r>
              <a:rPr lang="en-US" sz="2000" b="1" dirty="0" smtClean="0"/>
              <a:t> 2016-2021</a:t>
            </a:r>
          </a:p>
          <a:p>
            <a:pPr marL="342900" indent="-342900" algn="just">
              <a:spcBef>
                <a:spcPts val="300"/>
              </a:spcBef>
              <a:buFontTx/>
              <a:buAutoNum type="arabicPeriod"/>
            </a:pPr>
            <a:r>
              <a:rPr lang="en-US" sz="2000" b="1" dirty="0" err="1" smtClean="0"/>
              <a:t>Penyusunan</a:t>
            </a:r>
            <a:r>
              <a:rPr lang="en-US" sz="2000" b="1" dirty="0" smtClean="0"/>
              <a:t> RAD </a:t>
            </a:r>
            <a:r>
              <a:rPr lang="en-US" sz="2000" b="1" dirty="0" err="1" smtClean="0"/>
              <a:t>Pangan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Gizi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Tahun</a:t>
            </a:r>
            <a:r>
              <a:rPr lang="en-US" sz="2000" b="1" dirty="0" smtClean="0"/>
              <a:t> 2016-2021 </a:t>
            </a:r>
            <a:r>
              <a:rPr lang="en-US" sz="2000" b="1" dirty="0" err="1" smtClean="0"/>
              <a:t>mengacu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Pedoman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Penyusunan</a:t>
            </a:r>
            <a:r>
              <a:rPr lang="en-US" sz="2000" b="1" dirty="0" smtClean="0"/>
              <a:t> RAD </a:t>
            </a:r>
            <a:r>
              <a:rPr lang="en-US" sz="2000" b="1" dirty="0" err="1" smtClean="0"/>
              <a:t>Pangan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Gizi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Tahun</a:t>
            </a:r>
            <a:r>
              <a:rPr lang="en-US" sz="2000" b="1" dirty="0" smtClean="0"/>
              <a:t> 2015-2019 </a:t>
            </a:r>
            <a:r>
              <a:rPr lang="en-US" sz="2000" b="1" dirty="0" err="1" smtClean="0"/>
              <a:t>dari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Kementerian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Perencanaan</a:t>
            </a:r>
            <a:r>
              <a:rPr lang="en-US" sz="2000" b="1" dirty="0" smtClean="0"/>
              <a:t> Pembangunan </a:t>
            </a:r>
            <a:r>
              <a:rPr lang="en-US" sz="2000" b="1" dirty="0" err="1" smtClean="0"/>
              <a:t>Nasional</a:t>
            </a:r>
            <a:r>
              <a:rPr lang="en-US" sz="2000" b="1" dirty="0" smtClean="0"/>
              <a:t>/ </a:t>
            </a:r>
            <a:r>
              <a:rPr lang="en-US" sz="2000" b="1" dirty="0" err="1" smtClean="0"/>
              <a:t>Bappenas</a:t>
            </a:r>
            <a:r>
              <a:rPr lang="en-US" sz="2000" b="1" dirty="0" smtClean="0"/>
              <a:t>.</a:t>
            </a:r>
          </a:p>
          <a:p>
            <a:pPr marL="342900" indent="-342900" algn="just">
              <a:spcBef>
                <a:spcPts val="300"/>
              </a:spcBef>
              <a:buAutoNum type="arabicPeriod"/>
            </a:pPr>
            <a:r>
              <a:rPr lang="en-US" sz="2000" b="1" dirty="0" err="1" smtClean="0"/>
              <a:t>Penyusunan</a:t>
            </a:r>
            <a:r>
              <a:rPr lang="en-US" sz="2000" b="1" dirty="0" smtClean="0"/>
              <a:t> RAD </a:t>
            </a:r>
            <a:r>
              <a:rPr lang="en-US" sz="2000" b="1" dirty="0" err="1" smtClean="0"/>
              <a:t>Pangan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Gizi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Tahun</a:t>
            </a:r>
            <a:r>
              <a:rPr lang="en-US" sz="2000" b="1" dirty="0" smtClean="0"/>
              <a:t> 2016-2021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melibatkan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seluruh</a:t>
            </a:r>
            <a:r>
              <a:rPr lang="en-US" sz="2000" b="1" dirty="0" smtClean="0"/>
              <a:t> stake holder </a:t>
            </a:r>
            <a:r>
              <a:rPr lang="en-US" sz="2000" b="1" dirty="0" err="1" smtClean="0"/>
              <a:t>terkait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Nasional</a:t>
            </a:r>
            <a:r>
              <a:rPr lang="en-US" sz="2000" b="1" dirty="0" smtClean="0"/>
              <a:t> 17 K/L), yang </a:t>
            </a:r>
            <a:r>
              <a:rPr lang="en-US" sz="2000" b="1" dirty="0" err="1" smtClean="0"/>
              <a:t>sebelumnya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hanya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melibatkan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Dinas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Kesehatan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Dinas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Pertanian</a:t>
            </a:r>
            <a:r>
              <a:rPr lang="en-US" sz="2000" b="1" dirty="0" smtClean="0"/>
              <a:t>, BKP, BPOM</a:t>
            </a:r>
          </a:p>
          <a:p>
            <a:pPr marL="342900" indent="-342900" algn="just">
              <a:spcBef>
                <a:spcPts val="300"/>
              </a:spcBef>
              <a:buAutoNum type="arabicPeriod"/>
            </a:pPr>
            <a:r>
              <a:rPr lang="en-US" sz="2000" b="1" dirty="0" err="1" smtClean="0"/>
              <a:t>Pada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sedang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dilakukan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proses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penyusunan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Perubahan</a:t>
            </a:r>
            <a:r>
              <a:rPr lang="en-US" sz="2000" b="1" dirty="0" smtClean="0"/>
              <a:t> RPJMD </a:t>
            </a:r>
            <a:r>
              <a:rPr lang="en-US" sz="2000" b="1" dirty="0" err="1" smtClean="0"/>
              <a:t>Provinsi</a:t>
            </a:r>
            <a:r>
              <a:rPr lang="en-US" sz="2000" b="1" dirty="0" smtClean="0"/>
              <a:t> Sumatera Barat </a:t>
            </a:r>
            <a:r>
              <a:rPr lang="en-US" sz="2000" b="1" dirty="0" err="1" smtClean="0"/>
              <a:t>tahun</a:t>
            </a:r>
            <a:r>
              <a:rPr lang="en-US" sz="2000" b="1" dirty="0" smtClean="0"/>
              <a:t> 2016-2021 </a:t>
            </a:r>
            <a:r>
              <a:rPr lang="en-US" sz="2000" b="1" dirty="0" smtClean="0">
                <a:sym typeface="Wingdings" pitchFamily="2" charset="2"/>
              </a:rPr>
              <a:t> </a:t>
            </a:r>
            <a:r>
              <a:rPr lang="en-US" sz="2000" b="1" dirty="0" err="1" smtClean="0">
                <a:sym typeface="Wingdings" pitchFamily="2" charset="2"/>
              </a:rPr>
              <a:t>Tgl</a:t>
            </a:r>
            <a:r>
              <a:rPr lang="en-US" sz="2000" b="1" dirty="0" smtClean="0">
                <a:sym typeface="Wingdings" pitchFamily="2" charset="2"/>
              </a:rPr>
              <a:t> 25 April </a:t>
            </a:r>
            <a:r>
              <a:rPr lang="en-US" sz="2000" b="1" dirty="0" err="1" smtClean="0">
                <a:sym typeface="Wingdings" pitchFamily="2" charset="2"/>
              </a:rPr>
              <a:t>ditandatangani</a:t>
            </a:r>
            <a:r>
              <a:rPr lang="en-US" sz="2000" b="1" dirty="0" smtClean="0">
                <a:sym typeface="Wingdings" pitchFamily="2" charset="2"/>
              </a:rPr>
              <a:t> Nota </a:t>
            </a:r>
            <a:r>
              <a:rPr lang="en-US" sz="2000" b="1" dirty="0" err="1" smtClean="0">
                <a:sym typeface="Wingdings" pitchFamily="2" charset="2"/>
              </a:rPr>
              <a:t>Kesepakatan</a:t>
            </a:r>
            <a:r>
              <a:rPr lang="en-US" sz="2000" b="1" dirty="0" smtClean="0">
                <a:sym typeface="Wingdings" pitchFamily="2" charset="2"/>
              </a:rPr>
              <a:t> </a:t>
            </a:r>
            <a:r>
              <a:rPr lang="en-US" sz="2000" b="1" dirty="0" err="1" smtClean="0">
                <a:sym typeface="Wingdings" pitchFamily="2" charset="2"/>
              </a:rPr>
              <a:t>Perubahan</a:t>
            </a:r>
            <a:r>
              <a:rPr lang="en-US" sz="2000" b="1" dirty="0" smtClean="0">
                <a:sym typeface="Wingdings" pitchFamily="2" charset="2"/>
              </a:rPr>
              <a:t> RPJMD 2016-2012</a:t>
            </a:r>
            <a:endParaRPr lang="en-US" sz="2000" b="1" dirty="0" smtClean="0"/>
          </a:p>
          <a:p>
            <a:pPr marL="342900" indent="-342900" algn="just">
              <a:spcBef>
                <a:spcPts val="300"/>
              </a:spcBef>
              <a:buAutoNum type="arabicPeriod"/>
            </a:pPr>
            <a:r>
              <a:rPr lang="en-US" sz="2000" b="1" dirty="0" err="1" smtClean="0"/>
              <a:t>Penyempurnaan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Renja</a:t>
            </a:r>
            <a:r>
              <a:rPr lang="en-US" sz="2000" b="1" dirty="0" smtClean="0"/>
              <a:t> OPD paling </a:t>
            </a:r>
            <a:r>
              <a:rPr lang="en-US" sz="2000" b="1" dirty="0" err="1" smtClean="0"/>
              <a:t>lambat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Minggu</a:t>
            </a:r>
            <a:r>
              <a:rPr lang="en-US" sz="2000" b="1" dirty="0" smtClean="0"/>
              <a:t> ke-1 </a:t>
            </a:r>
            <a:r>
              <a:rPr lang="en-US" sz="2000" b="1" dirty="0" err="1" smtClean="0"/>
              <a:t>Bulan</a:t>
            </a:r>
            <a:r>
              <a:rPr lang="en-US" sz="2000" b="1" dirty="0" smtClean="0"/>
              <a:t> Mei 2017 </a:t>
            </a:r>
            <a:r>
              <a:rPr lang="en-US" sz="2000" b="1" dirty="0" smtClean="0">
                <a:sym typeface="Wingdings" pitchFamily="2" charset="2"/>
              </a:rPr>
              <a:t> </a:t>
            </a:r>
            <a:r>
              <a:rPr lang="en-US" sz="2000" b="1" dirty="0" err="1" smtClean="0">
                <a:sym typeface="Wingdings" pitchFamily="2" charset="2"/>
              </a:rPr>
              <a:t>mempertimbangkan</a:t>
            </a:r>
            <a:r>
              <a:rPr lang="en-US" sz="2000" b="1" dirty="0" smtClean="0">
                <a:sym typeface="Wingdings" pitchFamily="2" charset="2"/>
              </a:rPr>
              <a:t> </a:t>
            </a:r>
            <a:r>
              <a:rPr lang="en-US" sz="2000" b="1" dirty="0" err="1" smtClean="0">
                <a:sym typeface="Wingdings" pitchFamily="2" charset="2"/>
              </a:rPr>
              <a:t>usulan</a:t>
            </a:r>
            <a:r>
              <a:rPr lang="en-US" sz="2000" b="1" dirty="0" smtClean="0">
                <a:sym typeface="Wingdings" pitchFamily="2" charset="2"/>
              </a:rPr>
              <a:t> </a:t>
            </a:r>
            <a:r>
              <a:rPr lang="en-US" sz="2000" b="1" dirty="0" err="1" smtClean="0">
                <a:sym typeface="Wingdings" pitchFamily="2" charset="2"/>
              </a:rPr>
              <a:t>Pra</a:t>
            </a:r>
            <a:r>
              <a:rPr lang="en-US" sz="2000" b="1" dirty="0" smtClean="0">
                <a:sym typeface="Wingdings" pitchFamily="2" charset="2"/>
              </a:rPr>
              <a:t> </a:t>
            </a:r>
            <a:r>
              <a:rPr lang="en-US" sz="2000" b="1" dirty="0" err="1" smtClean="0">
                <a:sym typeface="Wingdings" pitchFamily="2" charset="2"/>
              </a:rPr>
              <a:t>Musrenbang</a:t>
            </a:r>
            <a:r>
              <a:rPr lang="en-US" sz="2000" b="1" dirty="0" smtClean="0">
                <a:sym typeface="Wingdings" pitchFamily="2" charset="2"/>
              </a:rPr>
              <a:t> </a:t>
            </a:r>
            <a:r>
              <a:rPr lang="en-US" sz="2000" b="1" dirty="0" err="1" smtClean="0">
                <a:sym typeface="Wingdings" pitchFamily="2" charset="2"/>
              </a:rPr>
              <a:t>dan</a:t>
            </a:r>
            <a:r>
              <a:rPr lang="en-US" sz="2000" b="1" dirty="0" smtClean="0">
                <a:sym typeface="Wingdings" pitchFamily="2" charset="2"/>
              </a:rPr>
              <a:t> </a:t>
            </a:r>
            <a:r>
              <a:rPr lang="en-US" sz="2000" b="1" dirty="0" err="1" smtClean="0">
                <a:sym typeface="Wingdings" pitchFamily="2" charset="2"/>
              </a:rPr>
              <a:t>Musrenbang</a:t>
            </a:r>
            <a:endParaRPr lang="en-US" sz="2000" b="1" dirty="0" smtClean="0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6974904" y="6592267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93D8B-79EE-4C3A-B97C-C66BDA986FC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579440"/>
            <a:ext cx="925512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857377" y="618817"/>
            <a:ext cx="2500313" cy="38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v-SE" altLang="ja-JP" sz="1100" kern="0" dirty="0">
                <a:ln w="3175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FFFF">
                      <a:lumMod val="95000"/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BAPPEDA Provinsi </a:t>
            </a: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v-SE" altLang="ja-JP" sz="1100" kern="0" dirty="0">
                <a:ln w="3175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FFFF">
                      <a:lumMod val="95000"/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Sumatera Barat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ECA68-750B-4023-A77E-05ED244FCFFB}" type="slidenum">
              <a:rPr lang="en-US"/>
              <a:pPr>
                <a:defRPr/>
              </a:pPr>
              <a:t>72</a:t>
            </a:fld>
            <a:endParaRPr lang="en-US"/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gray">
          <a:xfrm>
            <a:off x="1285852" y="3429000"/>
            <a:ext cx="54102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3600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67000">
                      <a:srgbClr val="00B050"/>
                    </a:gs>
                    <a:gs pos="0">
                      <a:schemeClr val="bg1"/>
                    </a:gs>
                    <a:gs pos="100000">
                      <a:srgbClr val="C00000"/>
                    </a:gs>
                  </a:gsLst>
                  <a:lin ang="10800000" scaled="1"/>
                </a:gradFill>
                <a:effectLst>
                  <a:glow rad="139700">
                    <a:schemeClr val="tx1">
                      <a:alpha val="40000"/>
                    </a:schemeClr>
                  </a:glow>
                  <a:outerShdw dist="53882" dir="2700000" algn="ctr" rotWithShape="0">
                    <a:srgbClr val="024631">
                      <a:alpha val="50000"/>
                    </a:srgbClr>
                  </a:outerShdw>
                </a:effectLst>
                <a:latin typeface="Arial"/>
                <a:cs typeface="Arial"/>
              </a:rPr>
              <a:t>Terima</a:t>
            </a:r>
            <a:r>
              <a:rPr lang="en-US" sz="3600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67000">
                      <a:srgbClr val="00B050"/>
                    </a:gs>
                    <a:gs pos="0">
                      <a:schemeClr val="bg1"/>
                    </a:gs>
                    <a:gs pos="100000">
                      <a:srgbClr val="C00000"/>
                    </a:gs>
                  </a:gsLst>
                  <a:lin ang="10800000" scaled="1"/>
                </a:gradFill>
                <a:effectLst>
                  <a:glow rad="139700">
                    <a:schemeClr val="tx1">
                      <a:alpha val="40000"/>
                    </a:schemeClr>
                  </a:glow>
                  <a:outerShdw dist="53882" dir="2700000" algn="ctr" rotWithShape="0">
                    <a:srgbClr val="024631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67000">
                      <a:srgbClr val="00B050"/>
                    </a:gs>
                    <a:gs pos="0">
                      <a:schemeClr val="bg1"/>
                    </a:gs>
                    <a:gs pos="100000">
                      <a:srgbClr val="C00000"/>
                    </a:gs>
                  </a:gsLst>
                  <a:lin ang="10800000" scaled="1"/>
                </a:gradFill>
                <a:effectLst>
                  <a:glow rad="139700">
                    <a:schemeClr val="tx1">
                      <a:alpha val="40000"/>
                    </a:schemeClr>
                  </a:glow>
                  <a:outerShdw dist="53882" dir="2700000" algn="ctr" rotWithShape="0">
                    <a:srgbClr val="024631">
                      <a:alpha val="50000"/>
                    </a:srgbClr>
                  </a:outerShdw>
                </a:effectLst>
                <a:latin typeface="Arial"/>
                <a:cs typeface="Arial"/>
              </a:rPr>
              <a:t>Kasih</a:t>
            </a:r>
            <a:endParaRPr lang="en-US" sz="3600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67000">
                    <a:srgbClr val="00B050"/>
                  </a:gs>
                  <a:gs pos="0">
                    <a:schemeClr val="bg1"/>
                  </a:gs>
                  <a:gs pos="100000">
                    <a:srgbClr val="C00000"/>
                  </a:gs>
                </a:gsLst>
                <a:lin ang="10800000" scaled="1"/>
              </a:gradFill>
              <a:effectLst>
                <a:glow rad="139700">
                  <a:schemeClr val="tx1">
                    <a:alpha val="40000"/>
                  </a:schemeClr>
                </a:glow>
                <a:outerShdw dist="53882" dir="2700000" algn="ctr" rotWithShape="0">
                  <a:srgbClr val="024631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388B90-7C0A-4687-A0A2-4936B4C095D3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65539" name="Text Box 2"/>
          <p:cNvSpPr txBox="1">
            <a:spLocks noChangeArrowheads="1"/>
          </p:cNvSpPr>
          <p:nvPr/>
        </p:nvSpPr>
        <p:spPr bwMode="auto">
          <a:xfrm>
            <a:off x="539750" y="1857375"/>
            <a:ext cx="8353425" cy="44935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23888" indent="-541338">
              <a:spcBef>
                <a:spcPct val="50000"/>
              </a:spcBef>
              <a:buFontTx/>
              <a:buAutoNum type="arabicPeriod"/>
              <a:defRPr/>
            </a:pPr>
            <a:r>
              <a:rPr lang="en-US" sz="2600">
                <a:solidFill>
                  <a:srgbClr val="0000CC"/>
                </a:solidFill>
                <a:latin typeface="Arial Rounded MT Bold" pitchFamily="34" charset="0"/>
                <a:ea typeface="+mn-ea"/>
                <a:cs typeface="Arial" charset="0"/>
              </a:rPr>
              <a:t>Angka Kematian Bayi</a:t>
            </a:r>
          </a:p>
          <a:p>
            <a:pPr marL="623888" indent="-541338">
              <a:spcBef>
                <a:spcPct val="50000"/>
              </a:spcBef>
              <a:buFontTx/>
              <a:buAutoNum type="arabicPeriod"/>
              <a:defRPr/>
            </a:pPr>
            <a:r>
              <a:rPr lang="en-US" sz="2600">
                <a:solidFill>
                  <a:srgbClr val="0000CC"/>
                </a:solidFill>
                <a:latin typeface="Arial Rounded MT Bold" pitchFamily="34" charset="0"/>
                <a:ea typeface="+mn-ea"/>
                <a:cs typeface="Arial" charset="0"/>
              </a:rPr>
              <a:t>Angka Kematian Balita</a:t>
            </a:r>
          </a:p>
          <a:p>
            <a:pPr marL="623888" indent="-541338">
              <a:spcBef>
                <a:spcPct val="50000"/>
              </a:spcBef>
              <a:buFontTx/>
              <a:buAutoNum type="arabicPeriod"/>
              <a:defRPr/>
            </a:pPr>
            <a:r>
              <a:rPr lang="en-US" sz="2600">
                <a:solidFill>
                  <a:srgbClr val="0000CC"/>
                </a:solidFill>
                <a:latin typeface="Arial Rounded MT Bold" pitchFamily="34" charset="0"/>
                <a:ea typeface="+mn-ea"/>
                <a:cs typeface="Arial" charset="0"/>
              </a:rPr>
              <a:t>Angka Kematian Ibu</a:t>
            </a:r>
          </a:p>
          <a:p>
            <a:pPr marL="623888" indent="-541338">
              <a:spcBef>
                <a:spcPct val="50000"/>
              </a:spcBef>
              <a:buFontTx/>
              <a:buAutoNum type="arabicPeriod"/>
              <a:defRPr/>
            </a:pPr>
            <a:r>
              <a:rPr lang="en-US" sz="2600">
                <a:solidFill>
                  <a:srgbClr val="0000CC"/>
                </a:solidFill>
                <a:latin typeface="Arial Rounded MT Bold" pitchFamily="34" charset="0"/>
                <a:ea typeface="+mn-ea"/>
                <a:cs typeface="Arial" charset="0"/>
              </a:rPr>
              <a:t>Berat Bayi Lahir Rendah ( BBLR )</a:t>
            </a:r>
          </a:p>
          <a:p>
            <a:pPr marL="623888" indent="-541338">
              <a:spcBef>
                <a:spcPct val="50000"/>
              </a:spcBef>
              <a:buFontTx/>
              <a:buAutoNum type="arabicPeriod"/>
              <a:defRPr/>
            </a:pPr>
            <a:r>
              <a:rPr lang="en-US" sz="2600">
                <a:solidFill>
                  <a:srgbClr val="0000CC"/>
                </a:solidFill>
                <a:latin typeface="Arial Rounded MT Bold" pitchFamily="34" charset="0"/>
                <a:ea typeface="+mn-ea"/>
                <a:cs typeface="Arial" charset="0"/>
              </a:rPr>
              <a:t>Berat dan Tinggi Anak Balita Dibawah Standar </a:t>
            </a:r>
          </a:p>
          <a:p>
            <a:pPr marL="623888" indent="-541338">
              <a:spcBef>
                <a:spcPct val="50000"/>
              </a:spcBef>
              <a:buFontTx/>
              <a:buAutoNum type="arabicPeriod"/>
              <a:defRPr/>
            </a:pPr>
            <a:r>
              <a:rPr lang="en-US" sz="2600">
                <a:solidFill>
                  <a:srgbClr val="0000CC"/>
                </a:solidFill>
                <a:latin typeface="Arial Rounded MT Bold" pitchFamily="34" charset="0"/>
                <a:ea typeface="+mn-ea"/>
                <a:cs typeface="Arial" charset="0"/>
              </a:rPr>
              <a:t>Persalinan Dengan Tenaga Kesehatan</a:t>
            </a:r>
          </a:p>
          <a:p>
            <a:pPr marL="623888" indent="-541338">
              <a:spcBef>
                <a:spcPct val="50000"/>
              </a:spcBef>
              <a:buFontTx/>
              <a:buAutoNum type="arabicPeriod"/>
              <a:defRPr/>
            </a:pPr>
            <a:r>
              <a:rPr lang="en-US" sz="2600">
                <a:solidFill>
                  <a:srgbClr val="0000CC"/>
                </a:solidFill>
                <a:latin typeface="Arial Rounded MT Bold" pitchFamily="34" charset="0"/>
                <a:ea typeface="+mn-ea"/>
                <a:cs typeface="Arial" charset="0"/>
              </a:rPr>
              <a:t>Anak Umur 1 (Satu) Tahun Mendapat Imunisasi Lengkap </a:t>
            </a:r>
          </a:p>
        </p:txBody>
      </p:sp>
      <p:sp>
        <p:nvSpPr>
          <p:cNvPr id="197636" name="WordArt 3"/>
          <p:cNvSpPr>
            <a:spLocks noChangeArrowheads="1" noChangeShapeType="1" noTextEdit="1"/>
          </p:cNvSpPr>
          <p:nvPr/>
        </p:nvSpPr>
        <p:spPr bwMode="auto">
          <a:xfrm>
            <a:off x="684213" y="1066800"/>
            <a:ext cx="7632700" cy="376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28398" dir="1593903" algn="ctr" rotWithShape="0">
                    <a:srgbClr val="A59A55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INDIKATOR UMUR HARAPAN HIDUP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B4773-0D8F-4F5D-A1DA-42389FCCA71B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66563" name="Text Box 2"/>
          <p:cNvSpPr txBox="1">
            <a:spLocks noChangeArrowheads="1"/>
          </p:cNvSpPr>
          <p:nvPr/>
        </p:nvSpPr>
        <p:spPr bwMode="auto">
          <a:xfrm>
            <a:off x="684213" y="1500189"/>
            <a:ext cx="8388350" cy="4901342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23888" indent="-623888">
              <a:spcBef>
                <a:spcPct val="50000"/>
              </a:spcBef>
              <a:buFontTx/>
              <a:buAutoNum type="arabicPeriod" startAt="8"/>
              <a:defRPr/>
            </a:pPr>
            <a:r>
              <a:rPr lang="en-US" sz="2500" b="1" dirty="0" err="1">
                <a:latin typeface="Arial Narrow" pitchFamily="34" charset="0"/>
                <a:ea typeface="+mn-ea"/>
                <a:cs typeface="+mn-cs"/>
              </a:rPr>
              <a:t>Penduduk</a:t>
            </a:r>
            <a:r>
              <a:rPr lang="en-US" sz="2500" b="1" dirty="0">
                <a:latin typeface="Arial Narrow" pitchFamily="34" charset="0"/>
                <a:ea typeface="+mn-ea"/>
                <a:cs typeface="+mn-cs"/>
              </a:rPr>
              <a:t> </a:t>
            </a:r>
            <a:r>
              <a:rPr lang="en-US" sz="2500" b="1" dirty="0" err="1">
                <a:latin typeface="Arial Narrow" pitchFamily="34" charset="0"/>
                <a:ea typeface="+mn-ea"/>
                <a:cs typeface="+mn-cs"/>
              </a:rPr>
              <a:t>Dengan</a:t>
            </a:r>
            <a:r>
              <a:rPr lang="en-US" sz="2500" b="1" dirty="0">
                <a:latin typeface="Arial Narrow" pitchFamily="34" charset="0"/>
                <a:ea typeface="+mn-ea"/>
                <a:cs typeface="+mn-cs"/>
              </a:rPr>
              <a:t> </a:t>
            </a:r>
            <a:r>
              <a:rPr lang="en-US" sz="2500" b="1" dirty="0" err="1">
                <a:latin typeface="Arial Narrow" pitchFamily="34" charset="0"/>
                <a:ea typeface="+mn-ea"/>
                <a:cs typeface="+mn-cs"/>
              </a:rPr>
              <a:t>Sanitasi</a:t>
            </a:r>
            <a:r>
              <a:rPr lang="en-US" sz="2500" b="1" dirty="0">
                <a:latin typeface="Arial Narrow" pitchFamily="34" charset="0"/>
                <a:ea typeface="+mn-ea"/>
                <a:cs typeface="+mn-cs"/>
              </a:rPr>
              <a:t> </a:t>
            </a:r>
            <a:r>
              <a:rPr lang="en-US" sz="2500" b="1" dirty="0" err="1">
                <a:latin typeface="Arial Narrow" pitchFamily="34" charset="0"/>
                <a:ea typeface="+mn-ea"/>
                <a:cs typeface="+mn-cs"/>
              </a:rPr>
              <a:t>Dasar</a:t>
            </a:r>
            <a:endParaRPr lang="id-ID" sz="2500" b="1" dirty="0">
              <a:latin typeface="Arial Narrow" pitchFamily="34" charset="0"/>
              <a:ea typeface="+mn-ea"/>
              <a:cs typeface="Arial" charset="0"/>
            </a:endParaRPr>
          </a:p>
          <a:p>
            <a:pPr marL="623888" indent="-623888">
              <a:spcBef>
                <a:spcPct val="50000"/>
              </a:spcBef>
              <a:buFontTx/>
              <a:buAutoNum type="arabicPeriod" startAt="8"/>
              <a:defRPr/>
            </a:pP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Penduduk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id-ID" sz="2500" b="1" dirty="0">
                <a:latin typeface="Arial Narrow" pitchFamily="34" charset="0"/>
                <a:ea typeface="+mn-ea"/>
                <a:cs typeface="Arial" charset="0"/>
              </a:rPr>
              <a:t>d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engan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Sarana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Air 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Bersih</a:t>
            </a:r>
            <a:endParaRPr lang="en-US" sz="2500" b="1" dirty="0">
              <a:latin typeface="Arial Narrow" pitchFamily="34" charset="0"/>
              <a:ea typeface="+mn-ea"/>
              <a:cs typeface="Arial" charset="0"/>
            </a:endParaRPr>
          </a:p>
          <a:p>
            <a:pPr marL="623888" indent="-623888">
              <a:spcBef>
                <a:spcPct val="50000"/>
              </a:spcBef>
              <a:buFontTx/>
              <a:buAutoNum type="arabicPeriod" startAt="8"/>
              <a:defRPr/>
            </a:pP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Tersedianya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Obat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Esensial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id-ID" sz="2500" b="1" dirty="0">
                <a:latin typeface="Arial Narrow" pitchFamily="34" charset="0"/>
                <a:ea typeface="+mn-ea"/>
                <a:cs typeface="Arial" charset="0"/>
              </a:rPr>
              <a:t>d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i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Unit 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Pelayanan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Kesehatan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Dasar</a:t>
            </a:r>
            <a:endParaRPr lang="en-US" sz="2500" b="1" dirty="0">
              <a:latin typeface="Arial Narrow" pitchFamily="34" charset="0"/>
              <a:ea typeface="+mn-ea"/>
              <a:cs typeface="Arial" charset="0"/>
            </a:endParaRPr>
          </a:p>
          <a:p>
            <a:pPr marL="623888" indent="-623888">
              <a:spcBef>
                <a:spcPct val="50000"/>
              </a:spcBef>
              <a:buFontTx/>
              <a:buAutoNum type="arabicPeriod" startAt="8"/>
              <a:defRPr/>
            </a:pP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Kasus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id-ID" sz="2500" b="1" dirty="0">
                <a:latin typeface="Arial Narrow" pitchFamily="34" charset="0"/>
                <a:ea typeface="+mn-ea"/>
                <a:cs typeface="Arial" charset="0"/>
              </a:rPr>
              <a:t>M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alaria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per 100.000 </a:t>
            </a:r>
            <a:r>
              <a:rPr lang="id-ID" sz="2500" b="1" dirty="0">
                <a:latin typeface="Arial Narrow" pitchFamily="34" charset="0"/>
                <a:ea typeface="+mn-ea"/>
                <a:cs typeface="Arial" charset="0"/>
              </a:rPr>
              <a:t>P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enduduk</a:t>
            </a:r>
            <a:endParaRPr lang="en-US" sz="2500" b="1" dirty="0">
              <a:latin typeface="Arial Narrow" pitchFamily="34" charset="0"/>
              <a:ea typeface="+mn-ea"/>
              <a:cs typeface="Arial" charset="0"/>
            </a:endParaRPr>
          </a:p>
          <a:p>
            <a:pPr marL="623888" indent="-623888">
              <a:spcBef>
                <a:spcPct val="50000"/>
              </a:spcBef>
              <a:buFontTx/>
              <a:buAutoNum type="arabicPeriod" startAt="8"/>
              <a:defRPr/>
            </a:pP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Kasus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Tuberculosis </a:t>
            </a:r>
            <a:r>
              <a:rPr lang="id-ID" sz="2500" b="1" dirty="0">
                <a:latin typeface="Arial Narrow" pitchFamily="34" charset="0"/>
                <a:ea typeface="+mn-ea"/>
                <a:cs typeface="Arial" charset="0"/>
              </a:rPr>
              <a:t>p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er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100.000 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Penduduk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</a:t>
            </a:r>
          </a:p>
          <a:p>
            <a:pPr marL="623888" indent="-623888">
              <a:spcBef>
                <a:spcPct val="50000"/>
              </a:spcBef>
              <a:buFontTx/>
              <a:buAutoNum type="arabicPeriod" startAt="8"/>
              <a:defRPr/>
            </a:pP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Jumlah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Penduduk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id-ID" sz="2500" b="1" dirty="0">
                <a:latin typeface="Arial Narrow" pitchFamily="34" charset="0"/>
                <a:ea typeface="+mn-ea"/>
                <a:cs typeface="Arial" charset="0"/>
              </a:rPr>
              <a:t>y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ang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Hidup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id-ID" sz="2500" b="1" dirty="0">
                <a:latin typeface="Arial Narrow" pitchFamily="34" charset="0"/>
                <a:ea typeface="+mn-ea"/>
                <a:cs typeface="Arial" charset="0"/>
              </a:rPr>
              <a:t>d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engan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HIV / AIDS</a:t>
            </a:r>
          </a:p>
          <a:p>
            <a:pPr marL="623888" indent="-623888">
              <a:spcBef>
                <a:spcPct val="50000"/>
              </a:spcBef>
              <a:buFontTx/>
              <a:buAutoNum type="arabicPeriod" startAt="8"/>
              <a:defRPr/>
            </a:pP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Rata 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Rata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Per 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Tahun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Konsumsi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Rokok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id-ID" sz="2500" b="1" dirty="0">
                <a:latin typeface="Arial Narrow" pitchFamily="34" charset="0"/>
                <a:ea typeface="+mn-ea"/>
                <a:cs typeface="Arial" charset="0"/>
              </a:rPr>
              <a:t>p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ada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Orang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Dewasa</a:t>
            </a:r>
            <a:endParaRPr lang="en-US" sz="2500" b="1" dirty="0">
              <a:latin typeface="Arial Narrow" pitchFamily="34" charset="0"/>
              <a:ea typeface="+mn-ea"/>
              <a:cs typeface="Arial" charset="0"/>
            </a:endParaRPr>
          </a:p>
          <a:p>
            <a:pPr marL="623888" indent="-623888">
              <a:spcBef>
                <a:spcPct val="50000"/>
              </a:spcBef>
              <a:buFontTx/>
              <a:buAutoNum type="arabicPeriod" startAt="8"/>
              <a:defRPr/>
            </a:pP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Anggaran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Kesehatan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Untuk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Pelayanan</a:t>
            </a:r>
            <a:r>
              <a:rPr lang="en-US" sz="2500" b="1" dirty="0">
                <a:latin typeface="Arial Narrow" pitchFamily="34" charset="0"/>
                <a:ea typeface="+mn-ea"/>
                <a:cs typeface="Arial" charset="0"/>
              </a:rPr>
              <a:t> </a:t>
            </a:r>
            <a:r>
              <a:rPr lang="en-US" sz="2500" b="1" dirty="0" err="1">
                <a:latin typeface="Arial Narrow" pitchFamily="34" charset="0"/>
                <a:ea typeface="+mn-ea"/>
                <a:cs typeface="Arial" charset="0"/>
              </a:rPr>
              <a:t>Publik</a:t>
            </a:r>
            <a:endParaRPr lang="en-US" sz="2500" b="1" dirty="0">
              <a:latin typeface="Arial Narrow" pitchFamily="34" charset="0"/>
              <a:ea typeface="+mn-ea"/>
              <a:cs typeface="Arial" charset="0"/>
            </a:endParaRPr>
          </a:p>
        </p:txBody>
      </p:sp>
      <p:sp>
        <p:nvSpPr>
          <p:cNvPr id="198660" name="WordArt 4"/>
          <p:cNvSpPr>
            <a:spLocks noChangeArrowheads="1" noChangeShapeType="1" noTextEdit="1"/>
          </p:cNvSpPr>
          <p:nvPr/>
        </p:nvSpPr>
        <p:spPr bwMode="auto">
          <a:xfrm>
            <a:off x="755651" y="928689"/>
            <a:ext cx="7031038" cy="357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28398" dir="1593903" algn="ctr" rotWithShape="0">
                    <a:srgbClr val="A59A55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INDIKATOR UMUR HARAPAN HIDUP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SBS IT Master">
  <a:themeElements>
    <a:clrScheme name="SBS IT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BS IT 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BS IT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 IT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 IT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 IT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 IT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 IT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SBS IT Master">
  <a:themeElements>
    <a:clrScheme name="SBS IT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BS IT 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BS IT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 IT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 IT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 IT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 IT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 IT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579TGp_makeup_light_ani">
  <a:themeElements>
    <a:clrScheme name="Default Design 1">
      <a:dk1>
        <a:srgbClr val="000000"/>
      </a:dk1>
      <a:lt1>
        <a:srgbClr val="FFFFFF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FFFFF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FFFFF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6699"/>
        </a:dk2>
        <a:lt2>
          <a:srgbClr val="808080"/>
        </a:lt2>
        <a:accent1>
          <a:srgbClr val="78ABDA"/>
        </a:accent1>
        <a:accent2>
          <a:srgbClr val="8BD1C4"/>
        </a:accent2>
        <a:accent3>
          <a:srgbClr val="FFFFFF"/>
        </a:accent3>
        <a:accent4>
          <a:srgbClr val="000000"/>
        </a:accent4>
        <a:accent5>
          <a:srgbClr val="BED2EA"/>
        </a:accent5>
        <a:accent6>
          <a:srgbClr val="7DBDB1"/>
        </a:accent6>
        <a:hlink>
          <a:srgbClr val="89D278"/>
        </a:hlink>
        <a:folHlink>
          <a:srgbClr val="CEC0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5C1767"/>
        </a:dk2>
        <a:lt2>
          <a:srgbClr val="808080"/>
        </a:lt2>
        <a:accent1>
          <a:srgbClr val="D87AA5"/>
        </a:accent1>
        <a:accent2>
          <a:srgbClr val="AC8CD0"/>
        </a:accent2>
        <a:accent3>
          <a:srgbClr val="FFFFFF"/>
        </a:accent3>
        <a:accent4>
          <a:srgbClr val="000000"/>
        </a:accent4>
        <a:accent5>
          <a:srgbClr val="E9BECF"/>
        </a:accent5>
        <a:accent6>
          <a:srgbClr val="9B7EBC"/>
        </a:accent6>
        <a:hlink>
          <a:srgbClr val="DA7F70"/>
        </a:hlink>
        <a:folHlink>
          <a:srgbClr val="85A3D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Carnival">
  <a:themeElements>
    <a:clrScheme name="Carnival">
      <a:dk1>
        <a:sysClr val="windowText" lastClr="000000"/>
      </a:dk1>
      <a:lt1>
        <a:sysClr val="window" lastClr="FFFFFF"/>
      </a:lt1>
      <a:dk2>
        <a:srgbClr val="2A2D6C"/>
      </a:dk2>
      <a:lt2>
        <a:srgbClr val="FCED90"/>
      </a:lt2>
      <a:accent1>
        <a:srgbClr val="E0B602"/>
      </a:accent1>
      <a:accent2>
        <a:srgbClr val="C77D00"/>
      </a:accent2>
      <a:accent3>
        <a:srgbClr val="C43D1F"/>
      </a:accent3>
      <a:accent4>
        <a:srgbClr val="B42469"/>
      </a:accent4>
      <a:accent5>
        <a:srgbClr val="7B309B"/>
      </a:accent5>
      <a:accent6>
        <a:srgbClr val="4560AD"/>
      </a:accent6>
      <a:hlink>
        <a:srgbClr val="118FBF"/>
      </a:hlink>
      <a:folHlink>
        <a:srgbClr val="0CA15F"/>
      </a:folHlink>
    </a:clrScheme>
    <a:fontScheme name="Carnival">
      <a:majorFont>
        <a:latin typeface="Bodoni MT"/>
        <a:ea typeface=""/>
        <a:cs typeface=""/>
        <a:font script="Cyrl" typeface="Times New Roman"/>
        <a:font script="Grek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Verdana"/>
        <a:ea typeface=""/>
        <a:cs typeface=""/>
        <a:font script="Jpan" typeface="ＭＳ Ｐゴシック"/>
        <a:font script="Hang" typeface="맑은 고딕"/>
        <a:font script="Hans" typeface="华文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arnival">
      <a:fillStyleLst>
        <a:solidFill>
          <a:schemeClr val="phClr">
            <a:tint val="100000"/>
          </a:schemeClr>
        </a:solidFill>
        <a:gradFill rotWithShape="1">
          <a:gsLst>
            <a:gs pos="0">
              <a:schemeClr val="phClr">
                <a:tint val="75000"/>
                <a:satMod val="170000"/>
              </a:schemeClr>
            </a:gs>
            <a:gs pos="37000">
              <a:schemeClr val="phClr">
                <a:tint val="50000"/>
                <a:satMod val="180000"/>
              </a:schemeClr>
            </a:gs>
            <a:gs pos="50000">
              <a:schemeClr val="phClr">
                <a:tint val="46000"/>
                <a:satMod val="180000"/>
              </a:schemeClr>
            </a:gs>
            <a:gs pos="64000">
              <a:schemeClr val="phClr">
                <a:tint val="50000"/>
                <a:satMod val="180000"/>
              </a:schemeClr>
            </a:gs>
            <a:gs pos="100000">
              <a:schemeClr val="phClr">
                <a:tint val="75000"/>
                <a:satMod val="17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hade val="35000"/>
                <a:satMod val="190000"/>
              </a:schemeClr>
            </a:gs>
            <a:gs pos="30000">
              <a:schemeClr val="phClr">
                <a:shade val="64000"/>
                <a:satMod val="165000"/>
              </a:schemeClr>
            </a:gs>
            <a:gs pos="46000">
              <a:schemeClr val="phClr">
                <a:shade val="74000"/>
                <a:satMod val="165000"/>
              </a:schemeClr>
            </a:gs>
            <a:gs pos="56000">
              <a:schemeClr val="phClr">
                <a:shade val="74000"/>
                <a:satMod val="165000"/>
              </a:schemeClr>
            </a:gs>
            <a:gs pos="70000">
              <a:schemeClr val="phClr">
                <a:shade val="64000"/>
                <a:satMod val="165000"/>
              </a:schemeClr>
            </a:gs>
            <a:gs pos="100000">
              <a:schemeClr val="phClr">
                <a:shade val="35000"/>
                <a:satMod val="190000"/>
              </a:schemeClr>
            </a:gs>
          </a:gsLst>
          <a:lin ang="5400000" scaled="0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54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000" dir="54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000" dir="540000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r">
              <a:rot lat="0" lon="0" rev="7000000"/>
            </a:lightRig>
          </a:scene3d>
          <a:sp3d prstMaterial="powder">
            <a:bevelT w="110000" h="50000"/>
          </a:sp3d>
        </a:effectStyle>
      </a:effectStyleLst>
      <a:bgFillStyleLst>
        <a:solidFill>
          <a:schemeClr val="phClr">
            <a:tint val="100000"/>
          </a:schemeClr>
        </a:solidFill>
        <a:gradFill rotWithShape="1">
          <a:gsLst>
            <a:gs pos="0">
              <a:schemeClr val="phClr">
                <a:shade val="68000"/>
                <a:satMod val="150000"/>
              </a:schemeClr>
            </a:gs>
            <a:gs pos="40000">
              <a:schemeClr val="phClr">
                <a:tint val="90000"/>
                <a:satMod val="220000"/>
              </a:schemeClr>
            </a:gs>
            <a:gs pos="50000">
              <a:schemeClr val="phClr">
                <a:tint val="86500"/>
                <a:satMod val="255000"/>
              </a:schemeClr>
            </a:gs>
            <a:gs pos="53000">
              <a:schemeClr val="phClr">
                <a:tint val="86500"/>
                <a:satMod val="255000"/>
              </a:schemeClr>
            </a:gs>
            <a:gs pos="62000">
              <a:schemeClr val="phClr">
                <a:tint val="90000"/>
                <a:satMod val="220000"/>
              </a:schemeClr>
            </a:gs>
            <a:gs pos="100000">
              <a:schemeClr val="phClr">
                <a:shade val="68000"/>
                <a:satMod val="15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190000"/>
              </a:schemeClr>
              <a:schemeClr val="phClr">
                <a:shade val="78000"/>
                <a:satMod val="18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579TGp_makeup_light_ani">
  <a:themeElements>
    <a:clrScheme name="Default Design 1">
      <a:dk1>
        <a:srgbClr val="000000"/>
      </a:dk1>
      <a:lt1>
        <a:srgbClr val="FFFFFF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FFFFF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FFFFF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6699"/>
        </a:dk2>
        <a:lt2>
          <a:srgbClr val="808080"/>
        </a:lt2>
        <a:accent1>
          <a:srgbClr val="78ABDA"/>
        </a:accent1>
        <a:accent2>
          <a:srgbClr val="8BD1C4"/>
        </a:accent2>
        <a:accent3>
          <a:srgbClr val="FFFFFF"/>
        </a:accent3>
        <a:accent4>
          <a:srgbClr val="000000"/>
        </a:accent4>
        <a:accent5>
          <a:srgbClr val="BED2EA"/>
        </a:accent5>
        <a:accent6>
          <a:srgbClr val="7DBDB1"/>
        </a:accent6>
        <a:hlink>
          <a:srgbClr val="89D278"/>
        </a:hlink>
        <a:folHlink>
          <a:srgbClr val="CEC0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5C1767"/>
        </a:dk2>
        <a:lt2>
          <a:srgbClr val="808080"/>
        </a:lt2>
        <a:accent1>
          <a:srgbClr val="D87AA5"/>
        </a:accent1>
        <a:accent2>
          <a:srgbClr val="AC8CD0"/>
        </a:accent2>
        <a:accent3>
          <a:srgbClr val="FFFFFF"/>
        </a:accent3>
        <a:accent4>
          <a:srgbClr val="000000"/>
        </a:accent4>
        <a:accent5>
          <a:srgbClr val="E9BECF"/>
        </a:accent5>
        <a:accent6>
          <a:srgbClr val="9B7EBC"/>
        </a:accent6>
        <a:hlink>
          <a:srgbClr val="DA7F70"/>
        </a:hlink>
        <a:folHlink>
          <a:srgbClr val="85A3D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Carnival">
  <a:themeElements>
    <a:clrScheme name="Carnival">
      <a:dk1>
        <a:sysClr val="windowText" lastClr="000000"/>
      </a:dk1>
      <a:lt1>
        <a:sysClr val="window" lastClr="FFFFFF"/>
      </a:lt1>
      <a:dk2>
        <a:srgbClr val="2A2D6C"/>
      </a:dk2>
      <a:lt2>
        <a:srgbClr val="FCED90"/>
      </a:lt2>
      <a:accent1>
        <a:srgbClr val="E0B602"/>
      </a:accent1>
      <a:accent2>
        <a:srgbClr val="C77D00"/>
      </a:accent2>
      <a:accent3>
        <a:srgbClr val="C43D1F"/>
      </a:accent3>
      <a:accent4>
        <a:srgbClr val="B42469"/>
      </a:accent4>
      <a:accent5>
        <a:srgbClr val="7B309B"/>
      </a:accent5>
      <a:accent6>
        <a:srgbClr val="4560AD"/>
      </a:accent6>
      <a:hlink>
        <a:srgbClr val="118FBF"/>
      </a:hlink>
      <a:folHlink>
        <a:srgbClr val="0CA15F"/>
      </a:folHlink>
    </a:clrScheme>
    <a:fontScheme name="Carnival">
      <a:majorFont>
        <a:latin typeface="Bodoni MT"/>
        <a:ea typeface=""/>
        <a:cs typeface=""/>
        <a:font script="Cyrl" typeface="Times New Roman"/>
        <a:font script="Grek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Verdana"/>
        <a:ea typeface=""/>
        <a:cs typeface=""/>
        <a:font script="Jpan" typeface="ＭＳ Ｐゴシック"/>
        <a:font script="Hang" typeface="맑은 고딕"/>
        <a:font script="Hans" typeface="华文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arnival">
      <a:fillStyleLst>
        <a:solidFill>
          <a:schemeClr val="phClr">
            <a:tint val="100000"/>
          </a:schemeClr>
        </a:solidFill>
        <a:gradFill rotWithShape="1">
          <a:gsLst>
            <a:gs pos="0">
              <a:schemeClr val="phClr">
                <a:tint val="75000"/>
                <a:satMod val="170000"/>
              </a:schemeClr>
            </a:gs>
            <a:gs pos="37000">
              <a:schemeClr val="phClr">
                <a:tint val="50000"/>
                <a:satMod val="180000"/>
              </a:schemeClr>
            </a:gs>
            <a:gs pos="50000">
              <a:schemeClr val="phClr">
                <a:tint val="46000"/>
                <a:satMod val="180000"/>
              </a:schemeClr>
            </a:gs>
            <a:gs pos="64000">
              <a:schemeClr val="phClr">
                <a:tint val="50000"/>
                <a:satMod val="180000"/>
              </a:schemeClr>
            </a:gs>
            <a:gs pos="100000">
              <a:schemeClr val="phClr">
                <a:tint val="75000"/>
                <a:satMod val="17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hade val="35000"/>
                <a:satMod val="190000"/>
              </a:schemeClr>
            </a:gs>
            <a:gs pos="30000">
              <a:schemeClr val="phClr">
                <a:shade val="64000"/>
                <a:satMod val="165000"/>
              </a:schemeClr>
            </a:gs>
            <a:gs pos="46000">
              <a:schemeClr val="phClr">
                <a:shade val="74000"/>
                <a:satMod val="165000"/>
              </a:schemeClr>
            </a:gs>
            <a:gs pos="56000">
              <a:schemeClr val="phClr">
                <a:shade val="74000"/>
                <a:satMod val="165000"/>
              </a:schemeClr>
            </a:gs>
            <a:gs pos="70000">
              <a:schemeClr val="phClr">
                <a:shade val="64000"/>
                <a:satMod val="165000"/>
              </a:schemeClr>
            </a:gs>
            <a:gs pos="100000">
              <a:schemeClr val="phClr">
                <a:shade val="35000"/>
                <a:satMod val="190000"/>
              </a:schemeClr>
            </a:gs>
          </a:gsLst>
          <a:lin ang="5400000" scaled="0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54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000" dir="54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000" dir="540000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r">
              <a:rot lat="0" lon="0" rev="7000000"/>
            </a:lightRig>
          </a:scene3d>
          <a:sp3d prstMaterial="powder">
            <a:bevelT w="110000" h="50000"/>
          </a:sp3d>
        </a:effectStyle>
      </a:effectStyleLst>
      <a:bgFillStyleLst>
        <a:solidFill>
          <a:schemeClr val="phClr">
            <a:tint val="100000"/>
          </a:schemeClr>
        </a:solidFill>
        <a:gradFill rotWithShape="1">
          <a:gsLst>
            <a:gs pos="0">
              <a:schemeClr val="phClr">
                <a:shade val="68000"/>
                <a:satMod val="150000"/>
              </a:schemeClr>
            </a:gs>
            <a:gs pos="40000">
              <a:schemeClr val="phClr">
                <a:tint val="90000"/>
                <a:satMod val="220000"/>
              </a:schemeClr>
            </a:gs>
            <a:gs pos="50000">
              <a:schemeClr val="phClr">
                <a:tint val="86500"/>
                <a:satMod val="255000"/>
              </a:schemeClr>
            </a:gs>
            <a:gs pos="53000">
              <a:schemeClr val="phClr">
                <a:tint val="86500"/>
                <a:satMod val="255000"/>
              </a:schemeClr>
            </a:gs>
            <a:gs pos="62000">
              <a:schemeClr val="phClr">
                <a:tint val="90000"/>
                <a:satMod val="220000"/>
              </a:schemeClr>
            </a:gs>
            <a:gs pos="100000">
              <a:schemeClr val="phClr">
                <a:shade val="68000"/>
                <a:satMod val="15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190000"/>
              </a:schemeClr>
              <a:schemeClr val="phClr">
                <a:shade val="78000"/>
                <a:satMod val="18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6_579TGp_makeup_light_ani">
  <a:themeElements>
    <a:clrScheme name="Default Design 1">
      <a:dk1>
        <a:srgbClr val="000000"/>
      </a:dk1>
      <a:lt1>
        <a:srgbClr val="FFFFFF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FFFFF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FFFFF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6699"/>
        </a:dk2>
        <a:lt2>
          <a:srgbClr val="808080"/>
        </a:lt2>
        <a:accent1>
          <a:srgbClr val="78ABDA"/>
        </a:accent1>
        <a:accent2>
          <a:srgbClr val="8BD1C4"/>
        </a:accent2>
        <a:accent3>
          <a:srgbClr val="FFFFFF"/>
        </a:accent3>
        <a:accent4>
          <a:srgbClr val="000000"/>
        </a:accent4>
        <a:accent5>
          <a:srgbClr val="BED2EA"/>
        </a:accent5>
        <a:accent6>
          <a:srgbClr val="7DBDB1"/>
        </a:accent6>
        <a:hlink>
          <a:srgbClr val="89D278"/>
        </a:hlink>
        <a:folHlink>
          <a:srgbClr val="CEC0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5C1767"/>
        </a:dk2>
        <a:lt2>
          <a:srgbClr val="808080"/>
        </a:lt2>
        <a:accent1>
          <a:srgbClr val="D87AA5"/>
        </a:accent1>
        <a:accent2>
          <a:srgbClr val="AC8CD0"/>
        </a:accent2>
        <a:accent3>
          <a:srgbClr val="FFFFFF"/>
        </a:accent3>
        <a:accent4>
          <a:srgbClr val="000000"/>
        </a:accent4>
        <a:accent5>
          <a:srgbClr val="E9BECF"/>
        </a:accent5>
        <a:accent6>
          <a:srgbClr val="9B7EBC"/>
        </a:accent6>
        <a:hlink>
          <a:srgbClr val="DA7F70"/>
        </a:hlink>
        <a:folHlink>
          <a:srgbClr val="85A3D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5_579TGp_makeup_light_ani">
  <a:themeElements>
    <a:clrScheme name="Default Design 1">
      <a:dk1>
        <a:srgbClr val="000000"/>
      </a:dk1>
      <a:lt1>
        <a:srgbClr val="FFFFFF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FFFFF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FFFFF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6699"/>
        </a:dk2>
        <a:lt2>
          <a:srgbClr val="808080"/>
        </a:lt2>
        <a:accent1>
          <a:srgbClr val="78ABDA"/>
        </a:accent1>
        <a:accent2>
          <a:srgbClr val="8BD1C4"/>
        </a:accent2>
        <a:accent3>
          <a:srgbClr val="FFFFFF"/>
        </a:accent3>
        <a:accent4>
          <a:srgbClr val="000000"/>
        </a:accent4>
        <a:accent5>
          <a:srgbClr val="BED2EA"/>
        </a:accent5>
        <a:accent6>
          <a:srgbClr val="7DBDB1"/>
        </a:accent6>
        <a:hlink>
          <a:srgbClr val="89D278"/>
        </a:hlink>
        <a:folHlink>
          <a:srgbClr val="CEC0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5C1767"/>
        </a:dk2>
        <a:lt2>
          <a:srgbClr val="808080"/>
        </a:lt2>
        <a:accent1>
          <a:srgbClr val="D87AA5"/>
        </a:accent1>
        <a:accent2>
          <a:srgbClr val="AC8CD0"/>
        </a:accent2>
        <a:accent3>
          <a:srgbClr val="FFFFFF"/>
        </a:accent3>
        <a:accent4>
          <a:srgbClr val="000000"/>
        </a:accent4>
        <a:accent5>
          <a:srgbClr val="E9BECF"/>
        </a:accent5>
        <a:accent6>
          <a:srgbClr val="9B7EBC"/>
        </a:accent6>
        <a:hlink>
          <a:srgbClr val="DA7F70"/>
        </a:hlink>
        <a:folHlink>
          <a:srgbClr val="85A3D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213TGp_natural_light_v2">
  <a:themeElements>
    <a:clrScheme name="1_213TGp_natural_light_v2 2">
      <a:dk1>
        <a:srgbClr val="000000"/>
      </a:dk1>
      <a:lt1>
        <a:srgbClr val="FFFFFF"/>
      </a:lt1>
      <a:dk2>
        <a:srgbClr val="003399"/>
      </a:dk2>
      <a:lt2>
        <a:srgbClr val="C0C0C0"/>
      </a:lt2>
      <a:accent1>
        <a:srgbClr val="5E9CDA"/>
      </a:accent1>
      <a:accent2>
        <a:srgbClr val="93C052"/>
      </a:accent2>
      <a:accent3>
        <a:srgbClr val="FFFFFF"/>
      </a:accent3>
      <a:accent4>
        <a:srgbClr val="000000"/>
      </a:accent4>
      <a:accent5>
        <a:srgbClr val="B6CBEA"/>
      </a:accent5>
      <a:accent6>
        <a:srgbClr val="85AE49"/>
      </a:accent6>
      <a:hlink>
        <a:srgbClr val="FF9933"/>
      </a:hlink>
      <a:folHlink>
        <a:srgbClr val="855ADA"/>
      </a:folHlink>
    </a:clrScheme>
    <a:fontScheme name="1_213TGp_natural_light_v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213TGp_natural_light_v2 1">
        <a:dk1>
          <a:srgbClr val="000000"/>
        </a:dk1>
        <a:lt1>
          <a:srgbClr val="FFFFFF"/>
        </a:lt1>
        <a:dk2>
          <a:srgbClr val="142288"/>
        </a:dk2>
        <a:lt2>
          <a:srgbClr val="C0C0C0"/>
        </a:lt2>
        <a:accent1>
          <a:srgbClr val="39998E"/>
        </a:accent1>
        <a:accent2>
          <a:srgbClr val="14CAEE"/>
        </a:accent2>
        <a:accent3>
          <a:srgbClr val="FFFFFF"/>
        </a:accent3>
        <a:accent4>
          <a:srgbClr val="000000"/>
        </a:accent4>
        <a:accent5>
          <a:srgbClr val="AECAC6"/>
        </a:accent5>
        <a:accent6>
          <a:srgbClr val="11B7D8"/>
        </a:accent6>
        <a:hlink>
          <a:srgbClr val="8963E9"/>
        </a:hlink>
        <a:folHlink>
          <a:srgbClr val="3067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13TGp_natural_light_v2 2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5E9CD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6CBEA"/>
        </a:accent5>
        <a:accent6>
          <a:srgbClr val="85AE49"/>
        </a:accent6>
        <a:hlink>
          <a:srgbClr val="FF9933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13TGp_natural_light_v2 3">
        <a:dk1>
          <a:srgbClr val="000000"/>
        </a:dk1>
        <a:lt1>
          <a:srgbClr val="FFFFFF"/>
        </a:lt1>
        <a:dk2>
          <a:srgbClr val="124458"/>
        </a:dk2>
        <a:lt2>
          <a:srgbClr val="C0C0C0"/>
        </a:lt2>
        <a:accent1>
          <a:srgbClr val="98C13D"/>
        </a:accent1>
        <a:accent2>
          <a:srgbClr val="40BAD2"/>
        </a:accent2>
        <a:accent3>
          <a:srgbClr val="FFFFFF"/>
        </a:accent3>
        <a:accent4>
          <a:srgbClr val="000000"/>
        </a:accent4>
        <a:accent5>
          <a:srgbClr val="CADDAF"/>
        </a:accent5>
        <a:accent6>
          <a:srgbClr val="39A8BE"/>
        </a:accent6>
        <a:hlink>
          <a:srgbClr val="715EE6"/>
        </a:hlink>
        <a:folHlink>
          <a:srgbClr val="238DD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_579TGp_makeup_light_ani">
  <a:themeElements>
    <a:clrScheme name="Default Design 1">
      <a:dk1>
        <a:srgbClr val="000000"/>
      </a:dk1>
      <a:lt1>
        <a:srgbClr val="FFFFFF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FFFFF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FFFFF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6699"/>
        </a:dk2>
        <a:lt2>
          <a:srgbClr val="808080"/>
        </a:lt2>
        <a:accent1>
          <a:srgbClr val="78ABDA"/>
        </a:accent1>
        <a:accent2>
          <a:srgbClr val="8BD1C4"/>
        </a:accent2>
        <a:accent3>
          <a:srgbClr val="FFFFFF"/>
        </a:accent3>
        <a:accent4>
          <a:srgbClr val="000000"/>
        </a:accent4>
        <a:accent5>
          <a:srgbClr val="BED2EA"/>
        </a:accent5>
        <a:accent6>
          <a:srgbClr val="7DBDB1"/>
        </a:accent6>
        <a:hlink>
          <a:srgbClr val="89D278"/>
        </a:hlink>
        <a:folHlink>
          <a:srgbClr val="CEC0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5C1767"/>
        </a:dk2>
        <a:lt2>
          <a:srgbClr val="808080"/>
        </a:lt2>
        <a:accent1>
          <a:srgbClr val="D87AA5"/>
        </a:accent1>
        <a:accent2>
          <a:srgbClr val="AC8CD0"/>
        </a:accent2>
        <a:accent3>
          <a:srgbClr val="FFFFFF"/>
        </a:accent3>
        <a:accent4>
          <a:srgbClr val="000000"/>
        </a:accent4>
        <a:accent5>
          <a:srgbClr val="E9BECF"/>
        </a:accent5>
        <a:accent6>
          <a:srgbClr val="9B7EBC"/>
        </a:accent6>
        <a:hlink>
          <a:srgbClr val="DA7F70"/>
        </a:hlink>
        <a:folHlink>
          <a:srgbClr val="85A3D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arnival">
  <a:themeElements>
    <a:clrScheme name="Carnival">
      <a:dk1>
        <a:sysClr val="windowText" lastClr="000000"/>
      </a:dk1>
      <a:lt1>
        <a:sysClr val="window" lastClr="FFFFFF"/>
      </a:lt1>
      <a:dk2>
        <a:srgbClr val="2A2D6C"/>
      </a:dk2>
      <a:lt2>
        <a:srgbClr val="FCED90"/>
      </a:lt2>
      <a:accent1>
        <a:srgbClr val="E0B602"/>
      </a:accent1>
      <a:accent2>
        <a:srgbClr val="C77D00"/>
      </a:accent2>
      <a:accent3>
        <a:srgbClr val="C43D1F"/>
      </a:accent3>
      <a:accent4>
        <a:srgbClr val="B42469"/>
      </a:accent4>
      <a:accent5>
        <a:srgbClr val="7B309B"/>
      </a:accent5>
      <a:accent6>
        <a:srgbClr val="4560AD"/>
      </a:accent6>
      <a:hlink>
        <a:srgbClr val="118FBF"/>
      </a:hlink>
      <a:folHlink>
        <a:srgbClr val="0CA15F"/>
      </a:folHlink>
    </a:clrScheme>
    <a:fontScheme name="Carnival">
      <a:majorFont>
        <a:latin typeface="Bodoni MT"/>
        <a:ea typeface=""/>
        <a:cs typeface=""/>
        <a:font script="Cyrl" typeface="Times New Roman"/>
        <a:font script="Grek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Verdana"/>
        <a:ea typeface=""/>
        <a:cs typeface=""/>
        <a:font script="Jpan" typeface="ＭＳ Ｐゴシック"/>
        <a:font script="Hang" typeface="맑은 고딕"/>
        <a:font script="Hans" typeface="华文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arnival">
      <a:fillStyleLst>
        <a:solidFill>
          <a:schemeClr val="phClr">
            <a:tint val="100000"/>
          </a:schemeClr>
        </a:solidFill>
        <a:gradFill rotWithShape="1">
          <a:gsLst>
            <a:gs pos="0">
              <a:schemeClr val="phClr">
                <a:tint val="75000"/>
                <a:satMod val="170000"/>
              </a:schemeClr>
            </a:gs>
            <a:gs pos="37000">
              <a:schemeClr val="phClr">
                <a:tint val="50000"/>
                <a:satMod val="180000"/>
              </a:schemeClr>
            </a:gs>
            <a:gs pos="50000">
              <a:schemeClr val="phClr">
                <a:tint val="46000"/>
                <a:satMod val="180000"/>
              </a:schemeClr>
            </a:gs>
            <a:gs pos="64000">
              <a:schemeClr val="phClr">
                <a:tint val="50000"/>
                <a:satMod val="180000"/>
              </a:schemeClr>
            </a:gs>
            <a:gs pos="100000">
              <a:schemeClr val="phClr">
                <a:tint val="75000"/>
                <a:satMod val="17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hade val="35000"/>
                <a:satMod val="190000"/>
              </a:schemeClr>
            </a:gs>
            <a:gs pos="30000">
              <a:schemeClr val="phClr">
                <a:shade val="64000"/>
                <a:satMod val="165000"/>
              </a:schemeClr>
            </a:gs>
            <a:gs pos="46000">
              <a:schemeClr val="phClr">
                <a:shade val="74000"/>
                <a:satMod val="165000"/>
              </a:schemeClr>
            </a:gs>
            <a:gs pos="56000">
              <a:schemeClr val="phClr">
                <a:shade val="74000"/>
                <a:satMod val="165000"/>
              </a:schemeClr>
            </a:gs>
            <a:gs pos="70000">
              <a:schemeClr val="phClr">
                <a:shade val="64000"/>
                <a:satMod val="165000"/>
              </a:schemeClr>
            </a:gs>
            <a:gs pos="100000">
              <a:schemeClr val="phClr">
                <a:shade val="35000"/>
                <a:satMod val="190000"/>
              </a:schemeClr>
            </a:gs>
          </a:gsLst>
          <a:lin ang="5400000" scaled="0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54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000" dir="54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000" dir="540000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r">
              <a:rot lat="0" lon="0" rev="7000000"/>
            </a:lightRig>
          </a:scene3d>
          <a:sp3d prstMaterial="powder">
            <a:bevelT w="110000" h="50000"/>
          </a:sp3d>
        </a:effectStyle>
      </a:effectStyleLst>
      <a:bgFillStyleLst>
        <a:solidFill>
          <a:schemeClr val="phClr">
            <a:tint val="100000"/>
          </a:schemeClr>
        </a:solidFill>
        <a:gradFill rotWithShape="1">
          <a:gsLst>
            <a:gs pos="0">
              <a:schemeClr val="phClr">
                <a:shade val="68000"/>
                <a:satMod val="150000"/>
              </a:schemeClr>
            </a:gs>
            <a:gs pos="40000">
              <a:schemeClr val="phClr">
                <a:tint val="90000"/>
                <a:satMod val="220000"/>
              </a:schemeClr>
            </a:gs>
            <a:gs pos="50000">
              <a:schemeClr val="phClr">
                <a:tint val="86500"/>
                <a:satMod val="255000"/>
              </a:schemeClr>
            </a:gs>
            <a:gs pos="53000">
              <a:schemeClr val="phClr">
                <a:tint val="86500"/>
                <a:satMod val="255000"/>
              </a:schemeClr>
            </a:gs>
            <a:gs pos="62000">
              <a:schemeClr val="phClr">
                <a:tint val="90000"/>
                <a:satMod val="220000"/>
              </a:schemeClr>
            </a:gs>
            <a:gs pos="100000">
              <a:schemeClr val="phClr">
                <a:shade val="68000"/>
                <a:satMod val="15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190000"/>
              </a:schemeClr>
              <a:schemeClr val="phClr">
                <a:shade val="78000"/>
                <a:satMod val="18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BS IT Master">
  <a:themeElements>
    <a:clrScheme name="SBS IT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BS IT 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BS IT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 IT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 IT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 IT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 IT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 IT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SBS IT Master">
  <a:themeElements>
    <a:clrScheme name="SBS IT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BS IT 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BS IT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 IT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 IT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 IT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 IT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 IT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 IT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400TGp_globalcity_light_ani">
  <a:themeElements>
    <a:clrScheme name="400TGp_globalcity_light_ani 3">
      <a:dk1>
        <a:srgbClr val="080808"/>
      </a:dk1>
      <a:lt1>
        <a:srgbClr val="FFFFFF"/>
      </a:lt1>
      <a:dk2>
        <a:srgbClr val="A59A55"/>
      </a:dk2>
      <a:lt2>
        <a:srgbClr val="DDDDDD"/>
      </a:lt2>
      <a:accent1>
        <a:srgbClr val="4AB1E4"/>
      </a:accent1>
      <a:accent2>
        <a:srgbClr val="8F038F"/>
      </a:accent2>
      <a:accent3>
        <a:srgbClr val="FFFFFF"/>
      </a:accent3>
      <a:accent4>
        <a:srgbClr val="060606"/>
      </a:accent4>
      <a:accent5>
        <a:srgbClr val="B1D5EF"/>
      </a:accent5>
      <a:accent6>
        <a:srgbClr val="810281"/>
      </a:accent6>
      <a:hlink>
        <a:srgbClr val="F77A1D"/>
      </a:hlink>
      <a:folHlink>
        <a:srgbClr val="5BBE4E"/>
      </a:folHlink>
    </a:clrScheme>
    <a:fontScheme name="400TGp_globalcity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00TGp_globalcity_light_ani 1">
        <a:dk1>
          <a:srgbClr val="5F5F5F"/>
        </a:dk1>
        <a:lt1>
          <a:srgbClr val="FFFFFF"/>
        </a:lt1>
        <a:dk2>
          <a:srgbClr val="C36609"/>
        </a:dk2>
        <a:lt2>
          <a:srgbClr val="DDDDDD"/>
        </a:lt2>
        <a:accent1>
          <a:srgbClr val="D2B94E"/>
        </a:accent1>
        <a:accent2>
          <a:srgbClr val="2395B9"/>
        </a:accent2>
        <a:accent3>
          <a:srgbClr val="FFFFFF"/>
        </a:accent3>
        <a:accent4>
          <a:srgbClr val="505050"/>
        </a:accent4>
        <a:accent5>
          <a:srgbClr val="E5D9B2"/>
        </a:accent5>
        <a:accent6>
          <a:srgbClr val="1F87A7"/>
        </a:accent6>
        <a:hlink>
          <a:srgbClr val="5C984E"/>
        </a:hlink>
        <a:folHlink>
          <a:srgbClr val="B5C7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0TGp_globalcity_light_ani 2">
        <a:dk1>
          <a:srgbClr val="5F5F5F"/>
        </a:dk1>
        <a:lt1>
          <a:srgbClr val="FFFFFF"/>
        </a:lt1>
        <a:dk2>
          <a:srgbClr val="9FC591"/>
        </a:dk2>
        <a:lt2>
          <a:srgbClr val="DDDDDD"/>
        </a:lt2>
        <a:accent1>
          <a:srgbClr val="7B82B7"/>
        </a:accent1>
        <a:accent2>
          <a:srgbClr val="8D337C"/>
        </a:accent2>
        <a:accent3>
          <a:srgbClr val="FFFFFF"/>
        </a:accent3>
        <a:accent4>
          <a:srgbClr val="505050"/>
        </a:accent4>
        <a:accent5>
          <a:srgbClr val="BFC1D8"/>
        </a:accent5>
        <a:accent6>
          <a:srgbClr val="7F2D70"/>
        </a:accent6>
        <a:hlink>
          <a:srgbClr val="CC87E1"/>
        </a:hlink>
        <a:folHlink>
          <a:srgbClr val="76C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0TGp_globalcity_light_ani 3">
        <a:dk1>
          <a:srgbClr val="080808"/>
        </a:dk1>
        <a:lt1>
          <a:srgbClr val="FFFFFF"/>
        </a:lt1>
        <a:dk2>
          <a:srgbClr val="A59A55"/>
        </a:dk2>
        <a:lt2>
          <a:srgbClr val="DDDDDD"/>
        </a:lt2>
        <a:accent1>
          <a:srgbClr val="4AB1E4"/>
        </a:accent1>
        <a:accent2>
          <a:srgbClr val="8F038F"/>
        </a:accent2>
        <a:accent3>
          <a:srgbClr val="FFFFFF"/>
        </a:accent3>
        <a:accent4>
          <a:srgbClr val="060606"/>
        </a:accent4>
        <a:accent5>
          <a:srgbClr val="B1D5EF"/>
        </a:accent5>
        <a:accent6>
          <a:srgbClr val="810281"/>
        </a:accent6>
        <a:hlink>
          <a:srgbClr val="F77A1D"/>
        </a:hlink>
        <a:folHlink>
          <a:srgbClr val="5B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6672</TotalTime>
  <Words>4929</Words>
  <Application>Microsoft Office PowerPoint</Application>
  <PresentationFormat>On-screen Show (4:3)</PresentationFormat>
  <Paragraphs>1831</Paragraphs>
  <Slides>72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22</vt:i4>
      </vt:variant>
      <vt:variant>
        <vt:lpstr>Slide Titles</vt:lpstr>
      </vt:variant>
      <vt:variant>
        <vt:i4>72</vt:i4>
      </vt:variant>
    </vt:vector>
  </HeadingPairs>
  <TitlesOfParts>
    <vt:vector size="94" baseType="lpstr">
      <vt:lpstr>7_Office Theme</vt:lpstr>
      <vt:lpstr>1_213TGp_natural_light_v2</vt:lpstr>
      <vt:lpstr>Carnival</vt:lpstr>
      <vt:lpstr>1_SBS IT Master</vt:lpstr>
      <vt:lpstr>10_Office Theme</vt:lpstr>
      <vt:lpstr>2_SBS IT Master</vt:lpstr>
      <vt:lpstr>7_Default Design</vt:lpstr>
      <vt:lpstr>2_Office Theme</vt:lpstr>
      <vt:lpstr>1_400TGp_globalcity_light_ani</vt:lpstr>
      <vt:lpstr>3_SBS IT Master</vt:lpstr>
      <vt:lpstr>4_SBS IT Master</vt:lpstr>
      <vt:lpstr>2_579TGp_makeup_light_ani</vt:lpstr>
      <vt:lpstr>2_Carnival</vt:lpstr>
      <vt:lpstr>5_Office Theme</vt:lpstr>
      <vt:lpstr>4_579TGp_makeup_light_ani</vt:lpstr>
      <vt:lpstr>1_Carnival</vt:lpstr>
      <vt:lpstr>15_Office Theme</vt:lpstr>
      <vt:lpstr>6_579TGp_makeup_light_ani</vt:lpstr>
      <vt:lpstr>5_579TGp_makeup_light_ani</vt:lpstr>
      <vt:lpstr>3_579TGp_makeup_light_ani</vt:lpstr>
      <vt:lpstr>10_Default Design</vt:lpstr>
      <vt:lpstr>13_Office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PENJABARAN NAWA CITA KE DALAM PROGRAM K/L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</vt:vector>
  </TitlesOfParts>
  <Company>BAPPEDA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PKSDMPK</dc:creator>
  <cp:lastModifiedBy>HP</cp:lastModifiedBy>
  <cp:revision>906</cp:revision>
  <dcterms:created xsi:type="dcterms:W3CDTF">2007-06-06T04:15:19Z</dcterms:created>
  <dcterms:modified xsi:type="dcterms:W3CDTF">2017-04-17T04:51:23Z</dcterms:modified>
</cp:coreProperties>
</file>